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notesMaster" Target="notesMasters/notesMaster1.xml" /><Relationship Id="rId60" Type="http://schemas.openxmlformats.org/officeDocument/2006/relationships/viewProps" Target="viewProps.xml" /><Relationship Id="rId5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2" Type="http://schemas.openxmlformats.org/officeDocument/2006/relationships/tableStyles" Target="tableStyles.xml" /><Relationship Id="rId61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1CCF-B725-44A7-AA57-5E433BD85C9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DFEC3-8487-43E8-A154-7C12CBC1F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0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Good morning. My name is Kritika Baral. Today I’ll present my research on predictive modeling of typhoid incidence in Nepal under climate change scenarios — work that integrates three independent national datasets across all 77 districts over nine years to ask whether climate-induced floods can predict typhoid burden months in advance.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2</a:t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Two pressures converge in Nepal — a heavy baseline burden that current surveillance only reactively monitors, and a rapid climate trajectory that is increasing the frequency of the exact extreme events known to amplify transmission.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</a:t>
            </a:fld>
            <a:endParaRPr lang="en-US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Thank the committee, acknowledge supervisors and Kathmandu University, and invite questions. Be ready for: HMIS reliability, why XGBoost over Random Forest, generalizability beyond Nepal, sensitivity to lag specification, stationarity of the 2050 projection.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DFEC3-8487-43E8-A154-7C12CBC1FFF2}" type="slidenum">
              <a:rPr lang="en-US"/>
              <a:t>49</a:t>
            </a:fld>
            <a:endParaRPr lang="en-US"/>
          </a:p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hyperlink" Target="presentation.html?print-pdf" TargetMode="External" /><Relationship Id="rId4" Type="http://schemas.openxmlformats.org/officeDocument/2006/relationships/hyperlink" Target="presentation.pptx" TargetMode="Externa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png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.png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.png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.png" /></Relationships>
</file>

<file path=ppt/slides/_rels/slide3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3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4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hyperlink" Target="index.qmd" TargetMode="External" /><Relationship Id="rId4" Type="http://schemas.openxmlformats.org/officeDocument/2006/relationships/hyperlink" Target="presentation.html?print-pdf" TargetMode="External" /><Relationship Id="rId5" Type="http://schemas.openxmlformats.org/officeDocument/2006/relationships/hyperlink" Target="presentation.pptx" TargetMode="Externa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oi.org/10.1186/s12879-022-07350-7" TargetMode="External" /><Relationship Id="rId3" Type="http://schemas.openxmlformats.org/officeDocument/2006/relationships/hyperlink" Target="https://doi.org/10.1023/A:1010933404324" TargetMode="External" /><Relationship Id="rId4" Type="http://schemas.openxmlformats.org/officeDocument/2006/relationships/hyperlink" Target="https://doi.org/10.1017/S0950268820000527" TargetMode="External" /><Relationship Id="rId5" Type="http://schemas.openxmlformats.org/officeDocument/2006/relationships/hyperlink" Target="https://doi.org/10.1145/2939672.2939785" TargetMode="External" /><Relationship Id="rId6" Type="http://schemas.openxmlformats.org/officeDocument/2006/relationships/hyperlink" Target="https://www.coalitionagainsttyphoid.org/" TargetMode="External" /><Relationship Id="rId7" Type="http://schemas.openxmlformats.org/officeDocument/2006/relationships/hyperlink" Target="https://doi.org/10.1017/S0950268823000018" TargetMode="External" /><Relationship Id="rId8" Type="http://schemas.openxmlformats.org/officeDocument/2006/relationships/hyperlink" Target="https://doi.org/10.1038/sdata.2015.66" TargetMode="External" /><Relationship Id="rId9" Type="http://schemas.openxmlformats.org/officeDocument/2006/relationships/hyperlink" Target="https://doi.org/10.1371/journal.pone.0310042" TargetMode="External" /><Relationship Id="rId10" Type="http://schemas.openxmlformats.org/officeDocument/2006/relationships/hyperlink" Target="https://doi.org/10.1289/ehp.1104059" TargetMode="External" /><Relationship Id="rId11" Type="http://schemas.openxmlformats.org/officeDocument/2006/relationships/hyperlink" Target="https://doi.org/10.1162/neco.1997.9.8.1735" TargetMode="External" /><Relationship Id="rId12" Type="http://schemas.openxmlformats.org/officeDocument/2006/relationships/hyperlink" Target="https://doi.org/10.1017/9781009325844" TargetMode="External" /><Relationship Id="rId13" Type="http://schemas.openxmlformats.org/officeDocument/2006/relationships/hyperlink" Target="https://doi.org/10.1021/acs.est.5b06186" TargetMode="External" /><Relationship Id="rId14" Type="http://schemas.openxmlformats.org/officeDocument/2006/relationships/hyperlink" Target="https://doi.org/10.5194/essd-13-4349-2021" TargetMode="External" /><Relationship Id="rId15" Type="http://schemas.openxmlformats.org/officeDocument/2006/relationships/hyperlink" Target="https://www.drrportal.gov.np/" TargetMode="External" /><Relationship Id="rId16" Type="http://schemas.openxmlformats.org/officeDocument/2006/relationships/hyperlink" Target="https://doi.org/10.3389/fdgth.2025.1340214" TargetMode="External" /><Relationship Id="rId17" Type="http://schemas.openxmlformats.org/officeDocument/2006/relationships/hyperlink" Target="https://doi.org/10.3390/ijerph19052811" TargetMode="External" /><Relationship Id="rId18" Type="http://schemas.openxmlformats.org/officeDocument/2006/relationships/hyperlink" Target="https://www.who.int/news-room/fact-sheets/detail/typhoid" TargetMode="Externa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pPr lvl="0" indent="0" marL="0">
              <a:buNone/>
            </a:pPr>
            <a:r>
              <a:rPr/>
              <a:t>Predictive Modeling of Typhoid Incidence in Nepal</a:t>
            </a:r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2914650"/>
            <a:ext cx="6400800" cy="1314450"/>
          </a:xfrm>
        </p:spPr>
        <p:txBody>
          <a:bodyPr/>
          <a:lstStyle/>
          <a:p>
            <a:pPr lvl="0" indent="0" marL="0">
              <a:buNone/>
            </a:pPr>
            <a:r>
              <a:rPr/>
              <a:t>Under Extreme Climate Change Scenarios Using Machine Learning</a:t>
            </a:r>
            <a:br/>
            <a:br/>
            <a:r>
              <a:rPr/>
              <a:t>Kritika Baral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2026-05-17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Data 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/>
                <a:gridCol w="1270000"/>
                <a:gridCol w="1270000"/>
                <a:gridCol w="12700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Provider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HMIS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Monthly outpatient typhoid cases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District-month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MoHP Nepal (Ministry of Health and Population, Government of Nepal, 2023)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CHIRPS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Precipitation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District-month avg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Funk et al. (2015)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ERA5-Land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Air temperature · relative humidity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District-month avg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Muñoz-Sabater et al. (2021)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DRR portal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Flood event counts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District-month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NDRRMA Nepal (NPDRR Nepal, 2025)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7,327 District–month observations</a:t>
            </a:r>
          </a:p>
          <a:p>
            <a:pPr lvl="0" indent="0" marL="0">
              <a:buNone/>
            </a:pPr>
            <a:r>
              <a:rPr/>
              <a:t>1.2 M Cumulative HMIS cases</a:t>
            </a:r>
          </a:p>
          <a:p>
            <a:pPr lvl="0" indent="0" marL="0">
              <a:buNone/>
            </a:pPr>
            <a:r>
              <a:rPr/>
              <a:t>1,248 Recorded flood events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Feature engineering — the rationale for lags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Role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precip_lag1</a:t>
                      </a:r>
                      <a:r>
                        <a:rPr/>
                        <a:t> · </a:t>
                      </a:r>
                      <a:r>
                        <a:rPr>
                          <a:latin typeface="Courier"/>
                        </a:rPr>
                        <a:t>temp_lag1</a:t>
                      </a:r>
                      <a:r>
                        <a:rPr/>
                        <a:t> · </a:t>
                      </a:r>
                      <a:r>
                        <a:rPr>
                          <a:latin typeface="Courier"/>
                        </a:rPr>
                        <a:t>humidity_lag1</a:t>
                      </a:r>
                      <a:r>
                        <a:rPr/>
                        <a:t> · </a:t>
                      </a:r>
                      <a:r>
                        <a:rPr>
                          <a:latin typeface="Courier"/>
                        </a:rPr>
                        <a:t>flood_lag1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One-month lags aligned with </a:t>
                      </a:r>
                      <a:r>
                        <a:rPr i="1"/>
                        <a:t>Salmonella</a:t>
                      </a:r>
                      <a:r>
                        <a:rPr/>
                        <a:t> Typhi incubation (6–30 days) + reporting delay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precip_roll3</a:t>
                      </a:r>
                      <a:r>
                        <a:rPr/>
                        <a:t> · </a:t>
                      </a:r>
                      <a:r>
                        <a:rPr>
                          <a:latin typeface="Courier"/>
                        </a:rPr>
                        <a:t>temp_roll3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Cumulative monsoon effects extending beyond peak rainfall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monsoon</a:t>
                      </a:r>
                      <a:r>
                        <a:rPr/>
                        <a:t> (binary)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Captures Jun–Sep regime explicitly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month_sin</a:t>
                      </a:r>
                      <a:r>
                        <a:rPr/>
                        <a:t>, </a:t>
                      </a:r>
                      <a:r>
                        <a:rPr>
                          <a:latin typeface="Courier"/>
                        </a:rPr>
                        <a:t>month_cos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Cyclical encoding (December → January adjacency on a unit circle)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cases_lag1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Autoregressive — last month’s burden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ecological_zone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Terai / Hill / Mountain stratification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 b="1"/>
              <a:t>None</a:t>
            </a:r>
          </a:p>
          <a:p>
            <a:pPr lvl="0" indent="0" marL="1270000">
              <a:buNone/>
            </a:pPr>
            <a:r>
              <a:rPr sz="2000" b="1"/>
              <a:t>Empirical validation of the one-month lag.</a:t>
            </a:r>
            <a:r>
              <a:rPr sz="2000"/>
              <a:t> At the district-month level (</a:t>
            </a:r>
            <a:r>
              <a:rPr sz="2000" i="1"/>
              <a:t>n</a:t>
            </a:r>
            <a:r>
              <a:rPr sz="2000"/>
              <a:t> = 6,162), lagged precipitation (r = 0.313), lagged humidity (r = 0.180), and lagged flood frequency (r = 0.122) all correlate positively with log-cases — biologically consistent with the 6 – 30 day </a:t>
            </a:r>
            <a:r>
              <a:rPr sz="2000" i="1"/>
              <a:t>S.</a:t>
            </a:r>
            <a:r>
              <a:rPr sz="2000"/>
              <a:t> Typhi incubation period. The autoregressive </a:t>
            </a:r>
            <a:r>
              <a:rPr sz="2000">
                <a:latin typeface="Courier"/>
              </a:rPr>
              <a:t>cases_lag1</a:t>
            </a:r>
            <a:r>
              <a:rPr sz="2000"/>
              <a:t> term (r = 0.731) carries the strongest single signal.</a:t>
            </a:r>
          </a:p>
          <a:p>
            <a:pPr lvl="0" indent="0" marL="0">
              <a:buNone/>
            </a:pPr>
            <a:r>
              <a:rPr/>
              <a:t>Sources: (Bhandari et al., 2022; Levy et al., 2023).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Why four models — three individual + one weighted combination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Random Forest</a:t>
            </a:r>
          </a:p>
          <a:p>
            <a:pPr lvl="0" indent="0" marL="0">
              <a:buNone/>
            </a:pPr>
            <a:r>
              <a:rPr/>
              <a:t>Strong non-parametric baseline · stable feature importances.</a:t>
            </a:r>
          </a:p>
          <a:p>
            <a:pPr lvl="0" indent="0" marL="0">
              <a:buNone/>
            </a:pPr>
            <a:r>
              <a:rPr b="1"/>
              <a:t>Role</a:t>
            </a:r>
            <a:r>
              <a:rPr/>
              <a:t>: low-variance baseline.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XGBoost</a:t>
            </a:r>
          </a:p>
          <a:p>
            <a:pPr lvl="0" indent="0" marL="0">
              <a:buNone/>
            </a:pPr>
            <a:r>
              <a:rPr/>
              <a:t>Iterative residual correction · L1/L2 regularisation · graceful missing-value handling.</a:t>
            </a:r>
          </a:p>
          <a:p>
            <a:pPr lvl="0" indent="0" marL="0">
              <a:buNone/>
            </a:pPr>
            <a:r>
              <a:rPr b="1"/>
              <a:t>Role</a:t>
            </a:r>
            <a:r>
              <a:rPr/>
              <a:t>: operational pick when only one model can be deployed.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MLP fallback (LSTM-equivalent)</a:t>
            </a:r>
          </a:p>
          <a:p>
            <a:pPr lvl="0" indent="0" marL="0">
              <a:buNone/>
            </a:pPr>
            <a:r>
              <a:rPr/>
              <a:t>Multilayer perceptron on the same scaled feature set; stands in for LSTM where TensorFlow is unavailable.</a:t>
            </a:r>
          </a:p>
          <a:p>
            <a:pPr lvl="0" indent="0" marL="0">
              <a:buNone/>
            </a:pPr>
            <a:r>
              <a:rPr b="1"/>
              <a:t>Role</a:t>
            </a:r>
            <a:r>
              <a:rPr/>
              <a:t>: non-linear comparator.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Weighted Ensemble</a:t>
            </a:r>
          </a:p>
          <a:p>
            <a:pPr lvl="0" indent="0" marL="0">
              <a:buNone/>
            </a:pPr>
            <a:r>
              <a:rPr/>
              <a:t>Combines RF + XGB + MLP / LSTM with </a:t>
            </a:r>
            <a:r>
              <a:rPr i="1"/>
              <a:t>a priori</a:t>
            </a:r>
            <a:r>
              <a:rPr/>
              <a:t> fixed weights (0.25 / 0.50 / 0.25 — no test-set tuning).</a:t>
            </a:r>
          </a:p>
          <a:p>
            <a:pPr lvl="0" indent="0" marL="0">
              <a:buNone/>
            </a:pPr>
            <a:r>
              <a:rPr b="1"/>
              <a:t>Role</a:t>
            </a:r>
            <a:r>
              <a:rPr/>
              <a:t>: headline performer.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All four models converge to within </a:t>
            </a:r>
            <a:r>
              <a:rPr b="1"/>
              <a:t>0.012 R²</a:t>
            </a:r>
            <a:r>
              <a:rPr/>
              <a:t> of each other on the held-out test window — RF 0.856 · XGB 0.861 · MLP 0.864 · </a:t>
            </a:r>
            <a:r>
              <a:rPr b="1"/>
              <a:t>Ensemble 0.868</a:t>
            </a:r>
            <a:r>
              <a:rPr/>
              <a:t>. The predictive ceiling is set by the </a:t>
            </a:r>
            <a:r>
              <a:rPr i="1"/>
              <a:t>climate × autoregressive signal in the data</a:t>
            </a:r>
            <a:r>
              <a:rPr/>
              <a:t>, not the model family. The Ensemble is the </a:t>
            </a:r>
            <a:r>
              <a:rPr b="1"/>
              <a:t>headline</a:t>
            </a:r>
            <a:r>
              <a:rPr/>
              <a:t> winner; XGBoost is the </a:t>
            </a:r>
            <a:r>
              <a:rPr b="1"/>
              <a:t>operational</a:t>
            </a:r>
            <a:r>
              <a:rPr/>
              <a:t> pick when only one model can be deployed (interpretability, missing-value handling, fixed-seed reproducibility).</a:t>
            </a:r>
          </a:p>
          <a:p>
            <a:pPr lvl="0" indent="0" marL="0">
              <a:buNone/>
            </a:pPr>
            <a:r>
              <a:rPr/>
              <a:t>Sources: (Breiman, 2001; Chen &amp; Guestrin, 2016; Dixon et al., 2023; Hochreiter &amp; Schmidhuber, 1997).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Training protocol — guarding against data leakage</a:t>
            </a:r>
          </a:p>
          <a:p>
            <a:pPr lvl="0" indent="0" marL="0">
              <a:buNone/>
            </a:pPr>
            <a:r>
              <a:rPr/>
              <a:t>2015 ───────────────────── mid-2022 ──── 2023   </a:t>
            </a:r>
            <a:br/>
            <a:r>
              <a:rPr/>
              <a:t>└────── TRAIN (80%) ───────┴─── TEST ────┘</a:t>
            </a:r>
            <a:br/>
            <a:r>
              <a:rPr/>
              <a:t>                      chronological cut</a:t>
            </a:r>
          </a:p>
          <a:p>
            <a:pPr lvl="0" indent="0" marL="0">
              <a:buNone/>
            </a:pPr>
            <a:r>
              <a:rPr/>
              <a:t>i. Chronological 80 / 20 split. Train on the past; test on the future. Last 12 months held out entirely.</a:t>
            </a:r>
          </a:p>
          <a:p>
            <a:pPr lvl="0" indent="0" marL="0">
              <a:buNone/>
            </a:pPr>
            <a:r>
              <a:rPr/>
              <a:t>ii. </a:t>
            </a:r>
            <a:r>
              <a:rPr>
                <a:latin typeface="Courier"/>
              </a:rPr>
              <a:t>TimeSeriesSplit</a:t>
            </a:r>
            <a:r>
              <a:rPr/>
              <a:t> k = 5. Within the training set only, for hyperparameter tuning — never crossing the test boundary.</a:t>
            </a:r>
          </a:p>
          <a:p>
            <a:pPr lvl="0" indent="0" marL="0">
              <a:buNone/>
            </a:pPr>
            <a:r>
              <a:rPr/>
              <a:t>iii. Pre-processing. Continuous predictors standardised; early stopping for LSTM; L1 / L2 regularisation grid for XGBoost.</a:t>
            </a:r>
          </a:p>
          <a:p>
            <a:pPr lvl="0" indent="0" marL="0">
              <a:buNone/>
            </a:pPr>
            <a:r>
              <a:rPr/>
              <a:t>iv. Audit boundary. The test set is never seen during training or tuning — by any model.</a:t>
            </a:r>
          </a:p>
          <a:p>
            <a:pPr lvl="0" indent="0" marL="0">
              <a:buNone/>
            </a:pPr>
            <a:r>
              <a:rPr/>
              <a:t>Random splits would let 2022 data leak back into 2018 training — inflating apparent R² and producing a false impression of forecast skill. For time series, chronological discipline is non-negotiable.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</a:p>
          <a:p>
            <a:pPr lvl="0" indent="0" marL="0">
              <a:buNone/>
            </a:pPr>
            <a:r>
              <a:rPr/>
              <a:t>Part III</a:t>
            </a:r>
          </a:p>
          <a:p>
            <a:pPr lvl="0" indent="0" marL="0">
              <a:buNone/>
            </a:pPr>
            <a:r>
              <a:rPr/>
              <a:t>Findings</a:t>
            </a:r>
          </a:p>
          <a:p>
            <a:pPr lvl="0" indent="0" marL="0">
              <a:buNone/>
            </a:pPr>
            <a:r>
              <a:rPr/>
              <a:t>Burden, correlation, prediction, and the trajectory toward 2050.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Where does the burden fall?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Research Presentation</a:t>
            </a:r>
          </a:p>
          <a:p>
            <a:pPr lvl="0" indent="0" marL="0">
              <a:buNone/>
            </a:pPr>
            <a:r>
              <a:rPr/>
              <a:t>Predictive Modeling of Typhoid Incidence in Nepal</a:t>
            </a:r>
          </a:p>
          <a:p>
            <a:pPr lvl="0" indent="0" marL="0">
              <a:buNone/>
            </a:pPr>
            <a:r>
              <a:rPr/>
              <a:t>Under Extreme Climate Change Scenarios Using Machine Learning</a:t>
            </a:r>
          </a:p>
          <a:p>
            <a:pPr lvl="0" indent="0" marL="0">
              <a:buNone/>
            </a:pPr>
            <a:r>
              <a:rPr/>
              <a:t>Kritika Baral</a:t>
            </a:r>
          </a:p>
          <a:p>
            <a:pPr lvl="0" indent="0" marL="0">
              <a:buNone/>
            </a:pPr>
            <a:r>
              <a:rPr/>
              <a:t>Kathmandu University · Department of Health Informatics · Dhulikhel, Nepal ORCID 0009-0007-1517-1063</a:t>
            </a:r>
          </a:p>
          <a:p>
            <a:pPr lvl="0" indent="0" marL="0">
              <a:buNone/>
            </a:pPr>
            <a:r>
              <a:rPr>
                <a:hlinkClick r:id="rId3"/>
              </a:rPr>
              <a:t>Download PDF</a:t>
            </a:r>
            <a:r>
              <a:rPr/>
              <a:t> </a:t>
            </a:r>
            <a:r>
              <a:rPr>
                <a:hlinkClick r:id="rId4"/>
              </a:rPr>
              <a:t>Download PPTX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1,236,000 Cumulative cases, 2015–2023</a:t>
            </a:r>
          </a:p>
          <a:p>
            <a:pPr lvl="0" indent="0" marL="0">
              <a:buNone/>
            </a:pPr>
            <a:r>
              <a:rPr/>
              <a:t>~375,000 Model-corrected annual burden</a:t>
            </a:r>
          </a:p>
          <a:p>
            <a:pPr lvl="0" indent="0" marL="0">
              <a:buNone/>
            </a:pPr>
            <a:r>
              <a:rPr/>
              <a:t>65% Of national burden in the Terai</a:t>
            </a:r>
          </a:p>
          <a:p>
            <a:pPr lvl="0" indent="0" marL="0">
              <a:buNone/>
            </a:pPr>
            <a:r>
              <a:rPr/>
              <a:t>~36% HMIS capture fraction</a:t>
            </a:r>
          </a:p>
          <a:p>
            <a:pPr lvl="0" indent="0" marL="0">
              <a:buNone/>
            </a:pPr>
            <a:r>
              <a:rPr/>
              <a:t>The model-corrected baseline of </a:t>
            </a:r>
            <a:r>
              <a:rPr b="1"/>
              <a:t>~375,000 cases / year</a:t>
            </a:r>
            <a:r>
              <a:rPr/>
              <a:t> exceeds the HMIS-recorded 136,000 because the Weighted Ensemble corrects for systematic under-reporting and captures the full climate-driven seasonal amplitude — consistent with WHO LMIC-region capture rates of 30–50 %.</a:t>
            </a:r>
          </a:p>
        </p:txBody>
      </p:sp>
      <p:pic>
        <p:nvPicPr>
          <p:cNvPr descr="figures/fig5_seasonal_boxplo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8200" y="1244600"/>
            <a:ext cx="4038600" cy="3276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Sources: (Central Bureau of Statistics and UNICEF, 2019; GBD 2023 Causes of Death Collaborators, 2025; Ministry of Health and Population, Government of Nepal, 2023; Mogasale et al., 2016).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Floods and cases co-occur</a:t>
            </a:r>
          </a:p>
        </p:txBody>
      </p:sp>
      <p:pic>
        <p:nvPicPr>
          <p:cNvPr descr="figures/fig1_time_serie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117600"/>
            <a:ext cx="5105400" cy="2552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Fig. 2 · National annual typhoid cases and flood events, 2015–2023. The 2016 peak co-occurrence — highest flood count and highest case count in the study period — provided the first empirical signal of the flood–disease link later confirmed through correlation and machine-learning analysis.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lag that matters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/>
              <a:t>Pearson correlations · district-month panel, n = 6,162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25600"/>
          <a:ext cx="4038600" cy="295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Feature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r with log(cases)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cases_lag1</a:t>
                      </a:r>
                      <a:r>
                        <a:rPr/>
                        <a:t> (previous month)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 b="1"/>
                        <a:t>0.731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temp_mean_lag1</a:t>
                      </a:r>
                      <a:r>
                        <a:rPr/>
                        <a:t> (lagged temperature)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0.599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temp_roll3</a:t>
                      </a:r>
                      <a:r>
                        <a:rPr/>
                        <a:t> (3-mo rolling temperature)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0.559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precip_lag1</a:t>
                      </a:r>
                      <a:r>
                        <a:rPr/>
                        <a:t> (lagged precipitation)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 b="1"/>
                        <a:t>0.313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monsoon</a:t>
                      </a:r>
                      <a:r>
                        <a:rPr/>
                        <a:t> (Jun–Sep indicator)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0.245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precip_roll3</a:t>
                      </a:r>
                      <a:r>
                        <a:rPr/>
                        <a:t> (3-mo rolling precip)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0.208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humidity_lag1</a:t>
                      </a:r>
                      <a:r>
                        <a:rPr/>
                        <a:t> (lagged humidity)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0.180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>
                          <a:latin typeface="Courier"/>
                        </a:rPr>
                        <a:t>flood_lag1</a:t>
                      </a:r>
                      <a:r>
                        <a:rPr/>
                        <a:t> (lagged flood frequency)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0.122</a:t>
                      </a:r>
                    </a:p>
                  </a:txBody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1270000">
              <a:buNone/>
            </a:pPr>
            <a:r>
              <a:rPr sz="2000"/>
              <a:t>The model-relevant correlations are at the </a:t>
            </a:r>
            <a:r>
              <a:rPr sz="2000" b="1"/>
              <a:t>district-month level</a:t>
            </a:r>
            <a:r>
              <a:rPr sz="2000"/>
              <a:t>. Climate exposure at month </a:t>
            </a:r>
            <a:r>
              <a:rPr sz="2000" i="1"/>
              <a:t>t–1</a:t>
            </a:r>
            <a:r>
              <a:rPr sz="2000"/>
              <a:t> predicts cases at month </a:t>
            </a:r>
            <a:r>
              <a:rPr sz="2000" i="1"/>
              <a:t>t</a:t>
            </a:r>
            <a:r>
              <a:rPr sz="2000"/>
              <a:t> — biologically consistent with the 6–30 day </a:t>
            </a:r>
            <a:r>
              <a:rPr sz="2000" i="1"/>
              <a:t>S.</a:t>
            </a:r>
            <a:r>
              <a:rPr sz="2000"/>
              <a:t> Typhi incubation period plus a clinical-reporting delay.</a:t>
            </a:r>
          </a:p>
        </p:txBody>
      </p:sp>
      <p:pic>
        <p:nvPicPr>
          <p:cNvPr descr="figures/fig2_correlation_heatmap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27600" y="1625600"/>
            <a:ext cx="3454400" cy="2959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Fig. 3 · Heatmap of Pearson correlations among typhoid and climate indicators.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Model performance — four architectures, one signal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0"/>
                <a:gridCol w="1079500"/>
                <a:gridCol w="1079500"/>
                <a:gridCol w="1079500"/>
                <a:gridCol w="10795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RMSE (cases / district-mo)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MAE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R²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MAPE (%)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Random Forest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131.43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72.10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0.8563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41.48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XGBoost </a:t>
                      </a:r>
                      <a:r>
                        <a:rPr i="1"/>
                        <a:t>(operational)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129.07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69.50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0.8614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44.64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MLP fallback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128.07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71.45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0.8635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43.50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Weighted Ensemble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 b="1"/>
                        <a:t>126.20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 b="1"/>
                        <a:t>68.07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 b="1"/>
                        <a:t>0.8675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 b="1"/>
                        <a:t>41.01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Held-out test set: last 12 months of district-month data, strictly chronological. The four models cluster within 0.012 R² — the data, not the model family, sets the ceiling.</a:t>
            </a:r>
          </a:p>
          <a:p>
            <a:pPr lvl="0" indent="0" marL="0">
              <a:buNone/>
            </a:pPr>
            <a:r>
              <a:rPr/>
              <a:t>0.87 Ensemble R² on the held-out 12-month window</a:t>
            </a:r>
          </a:p>
          <a:p>
            <a:pPr lvl="0" indent="0" marL="0">
              <a:buNone/>
            </a:pPr>
            <a:r>
              <a:rPr/>
              <a:t>126 Test-set RMSE, cases / district-month</a:t>
            </a:r>
          </a:p>
          <a:p>
            <a:pPr lvl="0" indent="0" marL="0">
              <a:buNone/>
            </a:pPr>
            <a:r>
              <a:rPr/>
              <a:t>1 month Operational forecast lead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 the model considers most informative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gures/fig3_feature_importanc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1778000"/>
            <a:ext cx="4038600" cy="2222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The top four predictors</a:t>
            </a:r>
          </a:p>
          <a:p>
            <a:pPr lvl="0" indent="0" marL="0">
              <a:buNone/>
            </a:pPr>
            <a:r>
              <a:rPr/>
              <a:t>1. </a:t>
            </a:r>
            <a:r>
              <a:rPr>
                <a:latin typeface="Courier"/>
              </a:rPr>
              <a:t>cases_lag1</a:t>
            </a:r>
            <a:r>
              <a:rPr/>
              <a:t> Previous month’s case count — normalised importance ≈ </a:t>
            </a:r>
            <a:r>
              <a:rPr b="1"/>
              <a:t>0.67</a:t>
            </a:r>
            <a:r>
              <a:rPr/>
              <a:t>. Captures persistent endemic foci.</a:t>
            </a:r>
          </a:p>
          <a:p>
            <a:pPr lvl="0" indent="0" marL="0">
              <a:buNone/>
            </a:pPr>
            <a:r>
              <a:rPr/>
              <a:t>2. </a:t>
            </a:r>
            <a:r>
              <a:rPr>
                <a:latin typeface="Courier"/>
              </a:rPr>
              <a:t>temp_mean_lag1</a:t>
            </a:r>
            <a:r>
              <a:rPr/>
              <a:t> Lagged mean temperature ≈ </a:t>
            </a:r>
            <a:r>
              <a:rPr b="1"/>
              <a:t>0.09</a:t>
            </a:r>
            <a:r>
              <a:rPr/>
              <a:t>. Strongest individual </a:t>
            </a:r>
            <a:r>
              <a:rPr i="1"/>
              <a:t>climate</a:t>
            </a:r>
            <a:r>
              <a:rPr/>
              <a:t> feature.</a:t>
            </a:r>
          </a:p>
          <a:p>
            <a:pPr lvl="0" indent="0" marL="0">
              <a:buNone/>
            </a:pPr>
            <a:r>
              <a:rPr/>
              <a:t>3. Cyclical month encodings </a:t>
            </a:r>
            <a:r>
              <a:rPr>
                <a:latin typeface="Courier"/>
              </a:rPr>
              <a:t>month_sin</a:t>
            </a:r>
            <a:r>
              <a:rPr/>
              <a:t> + </a:t>
            </a:r>
            <a:r>
              <a:rPr>
                <a:latin typeface="Courier"/>
              </a:rPr>
              <a:t>month_cos</a:t>
            </a:r>
            <a:r>
              <a:rPr/>
              <a:t> ≈ </a:t>
            </a:r>
            <a:r>
              <a:rPr b="1"/>
              <a:t>0.12</a:t>
            </a:r>
            <a:r>
              <a:rPr/>
              <a:t> combined. Captures the post-monsoon contamination window.</a:t>
            </a:r>
          </a:p>
          <a:p>
            <a:pPr lvl="0" indent="0" marL="0">
              <a:buNone/>
            </a:pPr>
            <a:r>
              <a:rPr/>
              <a:t>4. </a:t>
            </a:r>
            <a:r>
              <a:rPr>
                <a:latin typeface="Courier"/>
              </a:rPr>
              <a:t>monsoon</a:t>
            </a:r>
            <a:r>
              <a:rPr/>
              <a:t> indicator Jun–Sep binary flag ≈ </a:t>
            </a:r>
            <a:r>
              <a:rPr b="1"/>
              <a:t>0.04</a:t>
            </a:r>
            <a:r>
              <a:rPr/>
              <a:t>. Structural risk shift beyond what continuous climate alone captures.</a:t>
            </a:r>
          </a:p>
          <a:p>
            <a:pPr lvl="0" indent="0" marL="0">
              <a:buNone/>
            </a:pPr>
            <a:r>
              <a:rPr/>
              <a:t>A </a:t>
            </a:r>
            <a:r>
              <a:rPr b="1"/>
              <a:t>compound climate-stress</a:t>
            </a:r>
            <a:r>
              <a:rPr/>
              <a:t> interpretation — temperature sets the baseline, monsoon timing concentrates risk, the previous month’s burden carries the spatial signal forward.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</a:p>
          <a:p>
            <a:pPr lvl="0" indent="0" marL="0">
              <a:buNone/>
            </a:pPr>
            <a:r>
              <a:rPr/>
              <a:t>Part I</a:t>
            </a:r>
          </a:p>
          <a:p>
            <a:pPr lvl="0" indent="0" marL="0">
              <a:buNone/>
            </a:pPr>
            <a:r>
              <a:rPr/>
              <a:t>The problem of typhoid in a warming Nepal</a:t>
            </a:r>
          </a:p>
          <a:p>
            <a:pPr lvl="0" indent="0" marL="0">
              <a:buNone/>
            </a:pPr>
            <a:r>
              <a:rPr/>
              <a:t>A persistent endemic disease, a vulnerable geography, and a climate trajectory that compounds both.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Held-out forecast vs. observed</a:t>
            </a:r>
          </a:p>
        </p:txBody>
      </p:sp>
      <p:pic>
        <p:nvPicPr>
          <p:cNvPr descr="figures/fig4_actual_vs_predicted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803400"/>
            <a:ext cx="5105400" cy="1193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Fig. 5 · Actual vs. predicted district-month case counts on the held-out test period. All four architectures cluster within 0.012 R² of each other (RF 0.856, XGB 0.861, MLP 0.864, Ensemble 0.868) — the data, not the model family, sets the ceiling.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2050 projections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Floods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Precip.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Temp. (°C)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RH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Baseline</a:t>
                      </a:r>
                      <a:r>
                        <a:rPr/>
                        <a:t> (2015–2023)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97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127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14.3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72.8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375,000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—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SSP2-4.5</a:t>
                      </a:r>
                      <a:r>
                        <a:rPr/>
                        <a:t> (moderate)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116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146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15.3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76.4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 b="1"/>
                        <a:t>469,000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 b="1"/>
                        <a:t>+25%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SSP5-8.5</a:t>
                      </a:r>
                      <a:r>
                        <a:rPr/>
                        <a:t> (high)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136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165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15.8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/>
                        <a:t>78.0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 b="1"/>
                        <a:t>525,000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 algn="r">
                        <a:buNone/>
                      </a:pPr>
                      <a:r>
                        <a:rPr b="1"/>
                        <a:t>+40%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Median estimates · Monte Carlo uncertainty propagation (n = 1,000). Climate perturbations from CMIP6 regional projections (Intergovernmental Panel on Climate Change, 2022; Shrestha et al., 2025). Indicative, not forecast.</a:t>
            </a:r>
          </a:p>
          <a:p>
            <a:pPr lvl="0" indent="0" marL="0">
              <a:buNone/>
            </a:pPr>
            <a:r>
              <a:rPr/>
              <a:t>+25% Under SSP2-4.5 by 2050</a:t>
            </a:r>
          </a:p>
          <a:p>
            <a:pPr lvl="0" indent="0" marL="0">
              <a:buNone/>
            </a:pPr>
            <a:r>
              <a:rPr/>
              <a:t>+40% Under SSP5-8.5 by 2050</a:t>
            </a:r>
          </a:p>
          <a:p>
            <a:pPr lvl="0" indent="0" marL="0">
              <a:buNone/>
            </a:pPr>
            <a:r>
              <a:rPr/>
              <a:t>+30% Terai districts under SSP2-4.5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</a:p>
          <a:p>
            <a:pPr lvl="0" indent="0" marL="0">
              <a:buNone/>
            </a:pPr>
            <a:r>
              <a:rPr/>
              <a:t>Part IV</a:t>
            </a:r>
          </a:p>
          <a:p>
            <a:pPr lvl="0" indent="0" marL="0">
              <a:buNone/>
            </a:pPr>
            <a:r>
              <a:rPr/>
              <a:t>Implications &amp; limitations</a:t>
            </a:r>
          </a:p>
          <a:p>
            <a:pPr lvl="0" indent="0" marL="0">
              <a:buNone/>
            </a:pPr>
            <a:r>
              <a:rPr/>
              <a:t>What the findings mean for policy — and the honest constraints on how far they can be pushed.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What the findings mean</a:t>
            </a:r>
          </a:p>
          <a:p>
            <a:pPr lvl="0" indent="0" marL="1270000">
              <a:buNone/>
            </a:pPr>
            <a:r>
              <a:rPr sz="2000" b="1"/>
              <a:t>Typhoid in Nepal is a climate-sensitive disease — quantitatively confirmed.</a:t>
            </a:r>
          </a:p>
          <a:p>
            <a:pPr lvl="0" indent="0" marL="0">
              <a:buNone/>
            </a:pPr>
            <a:r>
              <a:rPr/>
              <a:t>Four findings</a:t>
            </a:r>
          </a:p>
          <a:p>
            <a:pPr lvl="0" indent="0" marL="0">
              <a:buNone/>
            </a:pPr>
            <a:r>
              <a:rPr/>
              <a:t>i. Climate × autoregressive signal. Lagged climate exposure + previous month’s case count explains </a:t>
            </a:r>
            <a:r>
              <a:rPr b="1"/>
              <a:t>R² = 0.87</a:t>
            </a:r>
            <a:r>
              <a:rPr/>
              <a:t> on a strictly chronological held-out test window. Weighted Ensemble headline; all four models within 0.012 R².</a:t>
            </a:r>
          </a:p>
          <a:p>
            <a:pPr lvl="0" indent="0" marL="0">
              <a:buNone/>
            </a:pPr>
            <a:r>
              <a:rPr/>
              <a:t>ii. Biological lag. The one-month lag tracks the </a:t>
            </a:r>
            <a:r>
              <a:rPr i="1"/>
              <a:t>S.</a:t>
            </a:r>
            <a:r>
              <a:rPr/>
              <a:t> Typhi pathway: contamination → infection → clinical case.</a:t>
            </a:r>
          </a:p>
          <a:p>
            <a:pPr lvl="0" indent="0" marL="0">
              <a:buNone/>
            </a:pPr>
            <a:r>
              <a:rPr/>
              <a:t>iii. Compound exposure. Floods, monsoon precipitation, humidity, and temperature modulate baseline transmission together — not separately.</a:t>
            </a:r>
          </a:p>
          <a:p>
            <a:pPr lvl="0" indent="0" marL="0">
              <a:buNone/>
            </a:pPr>
            <a:r>
              <a:rPr/>
              <a:t>iv. Terai concentration. Two-thirds of national burden under structural vulnerability and the heaviest projected climate impacts.</a:t>
            </a:r>
          </a:p>
          <a:p>
            <a:pPr lvl="0" indent="0" marL="0">
              <a:buNone/>
            </a:pPr>
            <a:r>
              <a:rPr/>
              <a:t>A reproducible hybrid climate–health framework — adaptable to cholera, shigellosis, hepatitis A in comparable LMIC settings.</a:t>
            </a:r>
          </a:p>
          <a:p>
            <a:pPr lvl="0" indent="0" marL="0">
              <a:buNone/>
            </a:pPr>
            <a:r>
              <a:rPr/>
              <a:t>Sources: (Baker et al., 2025; Brubacher et al., 2020; Central Bureau of Statistics and UNICEF, 2019; Levy et al., 2023; Trájer et al., 2022).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Policy implications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Operational early warning via DHIS2</a:t>
            </a:r>
          </a:p>
          <a:p>
            <a:pPr lvl="0" indent="0" marL="0">
              <a:buNone/>
            </a:pPr>
            <a:r>
              <a:rPr/>
              <a:t>1. Embed flood-forecast triggers. Integrated into Nepal’s existing District Health Information Software.</a:t>
            </a:r>
          </a:p>
          <a:p>
            <a:pPr lvl="0" indent="0" marL="0">
              <a:buNone/>
            </a:pPr>
            <a:r>
              <a:rPr/>
              <a:t>2. Automated pre-monsoon alerts. Emergency chlorination, water purification, mobile health camps, hygiene communication.</a:t>
            </a:r>
          </a:p>
          <a:p>
            <a:pPr lvl="0" indent="0" marL="0">
              <a:buNone/>
            </a:pPr>
            <a:r>
              <a:rPr/>
              <a:t>3. Data-sharing protocol. A formal DHM ↔ MoHP agreement is required; it does not currently exist.</a:t>
            </a:r>
          </a:p>
          <a:p>
            <a:pPr lvl="0" indent="0" marL="0">
              <a:buNone/>
            </a:pPr>
            <a:r>
              <a:rPr/>
              <a:t>4. Inter-agency coordination. DHM, MoHP, and NDRRMA must operate against a shared trigger schedule.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Sources: (Asian Development Bank, 2024; Coalition Against Typhoid, 2024; Intergovernmental Panel on Climate Change, 2022; Ministry of Forests and Environment, Government of Nepal, 2021; Ministry of Health and Population, Government of Nepal, 2023).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Governance &amp; capacity — the honest constraints</a:t>
            </a:r>
          </a:p>
          <a:p>
            <a:pPr lvl="0" indent="0" marL="0">
              <a:buNone/>
            </a:pPr>
            <a:r>
              <a:rPr/>
              <a:t>Three institutional pre-conditions for operationalisation</a:t>
            </a:r>
          </a:p>
          <a:p>
            <a:pPr lvl="0" indent="0" marL="0">
              <a:buNone/>
            </a:pPr>
            <a:r>
              <a:rPr/>
              <a:t>i. District-level technical capacity. Terai DHOs require training and decision-support materials to interpret model outputs.</a:t>
            </a:r>
          </a:p>
          <a:p>
            <a:pPr lvl="0" indent="0" marL="0">
              <a:buNone/>
            </a:pPr>
            <a:r>
              <a:rPr/>
              <a:t>ii. Rural HMIS data quality. Some districts report only 60–70 % of expected monthly records — precisely in communities most at risk.</a:t>
            </a:r>
          </a:p>
          <a:p>
            <a:pPr lvl="0" indent="0" marL="0">
              <a:buNone/>
            </a:pPr>
            <a:r>
              <a:rPr/>
              <a:t>iii. Federalism transition. Post-2017 decentralisation creates ambiguity about health-emergency coordination between federal, provincial, and local tiers.</a:t>
            </a:r>
          </a:p>
          <a:p>
            <a:pPr lvl="0" indent="0" marL="0">
              <a:buNone/>
            </a:pPr>
            <a:r>
              <a:rPr/>
              <a:t>An early warning system is a </a:t>
            </a:r>
            <a:r>
              <a:rPr i="1"/>
              <a:t>sociotechnical</a:t>
            </a:r>
            <a:r>
              <a:rPr/>
              <a:t> system — model accuracy alone is insufficient without institutional plumbing.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burden</a:t>
            </a:r>
          </a:p>
          <a:p>
            <a:pPr lvl="0" indent="0" marL="0">
              <a:buNone/>
            </a:pPr>
            <a:r>
              <a:rPr/>
              <a:t>9.2 M Annual global cases</a:t>
            </a:r>
          </a:p>
          <a:p>
            <a:pPr lvl="0" indent="0" marL="0">
              <a:buNone/>
            </a:pPr>
            <a:r>
              <a:rPr/>
              <a:t>100 K Annual Nepal cases</a:t>
            </a:r>
          </a:p>
          <a:p>
            <a:pPr lvl="0" indent="0" marL="0">
              <a:buNone/>
            </a:pPr>
            <a:r>
              <a:rPr/>
              <a:t>70–80% Occur in monsoon (Jun–Sep)</a:t>
            </a:r>
          </a:p>
          <a:p>
            <a:pPr lvl="0" indent="0" marL="0">
              <a:buNone/>
            </a:pPr>
            <a:r>
              <a:rPr/>
              <a:t>60–70% Cases in children &lt; 15 yrs</a:t>
            </a:r>
          </a:p>
          <a:p>
            <a:pPr lvl="0" indent="0" marL="0">
              <a:buNone/>
            </a:pPr>
            <a:r>
              <a:rPr b="1"/>
              <a:t>Climate is amplifying risk.</a:t>
            </a:r>
            <a:r>
              <a:rPr/>
              <a:t> Nepal is warming at </a:t>
            </a:r>
            <a:r>
              <a:rPr b="1"/>
              <a:t>0.056 °C / year</a:t>
            </a:r>
            <a:r>
              <a:rPr/>
              <a:t> — twice the global average — with monsoon precipitation up </a:t>
            </a:r>
            <a:r>
              <a:rPr b="1"/>
              <a:t>20–30 %</a:t>
            </a:r>
            <a:r>
              <a:rPr/>
              <a:t> since 1990. Flooding disrupts WASH systems, contaminating drinking-water sources where </a:t>
            </a:r>
            <a:r>
              <a:rPr i="1"/>
              <a:t>Salmonella</a:t>
            </a:r>
            <a:r>
              <a:rPr/>
              <a:t> Typhi persists and spreads. The typhoid conjugate vaccine has reached </a:t>
            </a:r>
            <a:r>
              <a:rPr b="1"/>
              <a:t>85 %</a:t>
            </a:r>
            <a:r>
              <a:rPr/>
              <a:t> coverage, yet residual burden persists.</a:t>
            </a:r>
          </a:p>
          <a:p>
            <a:pPr lvl="0" indent="0" marL="0">
              <a:buNone/>
            </a:pPr>
            <a:r>
              <a:rPr/>
              <a:t>Sources: (Bhandari et al., 2022; Coalition Against Typhoid, 2024; GBD 2023 Causes of Death Collaborators, 2025; Intergovernmental Panel on Climate Change, 2022; Karkey et al., 2018; Levy et al., 2023; Ministry of Forests and Environment, Government of Nepal, 2021; Ministry of Health and Population, Government of Nepal, 2023).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Limitations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On data and design</a:t>
            </a:r>
          </a:p>
          <a:p>
            <a:pPr lvl="0" indent="0" marL="0">
              <a:buNone/>
            </a:pPr>
            <a:r>
              <a:rPr/>
              <a:t>i. Ecological design. Population-level associations — not individual causation.</a:t>
            </a:r>
          </a:p>
          <a:p>
            <a:pPr lvl="0" indent="0" marL="0">
              <a:buNone/>
            </a:pPr>
            <a:r>
              <a:rPr/>
              <a:t>ii. Capture fraction ≈ 36 %. HMIS undercounts true burden; its climate sensitivity may differ from the observed signal.</a:t>
            </a:r>
          </a:p>
          <a:p>
            <a:pPr lvl="0" indent="0" marL="0">
              <a:buNone/>
            </a:pPr>
            <a:r>
              <a:rPr/>
              <a:t>iii. Flood frequency only. No severity, depth, or inundation extent in the source records.</a:t>
            </a:r>
          </a:p>
          <a:p>
            <a:pPr lvl="0" indent="0" marL="0">
              <a:buNone/>
            </a:pPr>
            <a:r>
              <a:rPr/>
              <a:t>iv. Static covariates. WASH coverage and poverty rates not included as time-varying panel variables.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Acknowledging these constraints is what makes the inferences defensible — and what defines the next research horizon.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Future work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Data and exposure</a:t>
            </a:r>
          </a:p>
          <a:p>
            <a:pPr lvl="0" indent="0" marL="0">
              <a:buNone/>
            </a:pPr>
            <a:r>
              <a:rPr/>
              <a:t>1. Satellite flood inundation. Map-derived household-catchment exposure replaces frequency counts with severity.</a:t>
            </a:r>
          </a:p>
          <a:p>
            <a:pPr lvl="0" indent="0" marL="0">
              <a:buNone/>
            </a:pPr>
            <a:r>
              <a:rPr/>
              <a:t>2. Daily-resolution panel. Daily climate × daily HMIS enables shorter-lead, finer-grained warnings.</a:t>
            </a:r>
          </a:p>
          <a:p>
            <a:pPr lvl="0" indent="0" marL="0">
              <a:buNone/>
            </a:pPr>
            <a:r>
              <a:rPr/>
              <a:t>3. Longitudinal WASH. Before / after WASH investments to test infrastructure-mediated modification of the flood–typhoid link.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Each direction is an </a:t>
            </a:r>
            <a:r>
              <a:rPr i="1"/>
              <a:t>implementable</a:t>
            </a:r>
            <a:r>
              <a:rPr/>
              <a:t> extension — not a wish-list. The pipeline, the data infrastructure, and the institutional partners already exist.</a:t>
            </a:r>
          </a:p>
        </p:txBody>
      </p:sp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</a:p>
          <a:p>
            <a:pPr lvl="0" indent="0" marL="0">
              <a:buNone/>
            </a:pPr>
            <a:r>
              <a:rPr/>
              <a:t>In closing</a:t>
            </a:r>
          </a:p>
          <a:p>
            <a:pPr lvl="0" indent="0" marL="0">
              <a:buNone/>
            </a:pPr>
            <a:r>
              <a:rPr/>
              <a:t>Three findings, one trajectory</a:t>
            </a:r>
          </a:p>
          <a:p>
            <a:pPr lvl="0" indent="0" marL="0">
              <a:buNone/>
            </a:pPr>
            <a:r>
              <a:rPr/>
              <a:t>Climate-induced floods are a quantifiable, measurable driver of typhoid in Nepal — and the next generation of disease control must take that seriously.</a:t>
            </a:r>
          </a:p>
        </p:txBody>
      </p:sp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Conclusion</a:t>
            </a:r>
          </a:p>
        </p:txBody>
      </p:sp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Three takeaways</a:t>
            </a:r>
          </a:p>
          <a:p>
            <a:pPr lvl="0" indent="0" marL="0">
              <a:buNone/>
            </a:pPr>
            <a:r>
              <a:rPr/>
              <a:t>1. Climate is a driver. Lagged climate × autoregressive signal explains </a:t>
            </a:r>
            <a:r>
              <a:rPr b="1"/>
              <a:t>R² = 0.87</a:t>
            </a:r>
            <a:r>
              <a:rPr/>
              <a:t> of district-month variance. Mean temperature is the strongest individual climate predictor (r = 0.50 – 0.63); flood frequency adds a smaller-but-causal r = 0.19 contribution.</a:t>
            </a:r>
          </a:p>
          <a:p>
            <a:pPr lvl="0" indent="0" marL="0">
              <a:buNone/>
            </a:pPr>
            <a:r>
              <a:rPr/>
              <a:t>2. The ML framework works. Weighted Ensemble: </a:t>
            </a:r>
            <a:r>
              <a:rPr b="1"/>
              <a:t>R² = 0.8675, RMSE = 126, MAE = 68, MAPE = 41 %</a:t>
            </a:r>
            <a:r>
              <a:rPr/>
              <a:t> — using only freely available climate inputs and the previous month’s case count.</a:t>
            </a:r>
          </a:p>
          <a:p>
            <a:pPr lvl="0" indent="0" marL="0">
              <a:buNone/>
            </a:pPr>
            <a:r>
              <a:rPr/>
              <a:t>3. The future is worse without action. SSP2-4.5 → </a:t>
            </a:r>
            <a:r>
              <a:rPr b="1"/>
              <a:t>+25 %</a:t>
            </a:r>
            <a:r>
              <a:rPr/>
              <a:t> national burden by 2050; SSP5-8.5 → </a:t>
            </a:r>
            <a:r>
              <a:rPr b="1"/>
              <a:t>+40 %</a:t>
            </a:r>
            <a:r>
              <a:rPr/>
              <a:t>, with the Terai bearing the largest share.</a:t>
            </a:r>
          </a:p>
          <a:p>
            <a:pPr lvl="0" indent="0" marL="0">
              <a:buNone/>
            </a:pPr>
            <a:r>
              <a:rPr/>
              <a:t>The most actionable next step is </a:t>
            </a:r>
            <a:r>
              <a:rPr i="1"/>
              <a:t>institutional</a:t>
            </a:r>
            <a:r>
              <a:rPr/>
              <a:t>: a formal DHM ↔ MoHP data-sharing protocol unlocks DHIS2 operationalisation.</a:t>
            </a:r>
          </a:p>
        </p:txBody>
      </p:sp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</a:p>
          <a:p>
            <a:pPr lvl="0" indent="0" marL="0">
              <a:buNone/>
            </a:pPr>
            <a:r>
              <a:rPr/>
              <a:t>End of Presentation</a:t>
            </a:r>
          </a:p>
          <a:p>
            <a:pPr lvl="0" indent="0" marL="0">
              <a:buNone/>
            </a:pPr>
            <a:r>
              <a:rPr/>
              <a:t>Thank you.</a:t>
            </a:r>
          </a:p>
          <a:p>
            <a:pPr lvl="0" indent="0" marL="0">
              <a:buNone/>
            </a:pPr>
            <a:r>
              <a:rPr/>
              <a:t>Questions and discussion welcome.</a:t>
            </a:r>
          </a:p>
          <a:p>
            <a:pPr lvl="0" indent="0" marL="0">
              <a:buNone/>
            </a:pPr>
            <a:r>
              <a:rPr/>
              <a:t>Kritika Baral</a:t>
            </a:r>
          </a:p>
          <a:p>
            <a:pPr lvl="0" indent="0" marL="0">
              <a:buNone/>
            </a:pPr>
            <a:r>
              <a:rPr/>
              <a:t>Kathmandu University · Department of Health Informatics ORCID 0009-0007-1517-1063</a:t>
            </a:r>
          </a:p>
          <a:p>
            <a:pPr lvl="0" indent="0" marL="0">
              <a:buNone/>
            </a:pPr>
            <a:r>
              <a:rPr>
                <a:hlinkClick r:id="rId3"/>
              </a:rPr>
              <a:t>Full paper &amp; code</a:t>
            </a:r>
            <a:r>
              <a:rPr/>
              <a:t>   </a:t>
            </a:r>
            <a:r>
              <a:rPr>
                <a:hlinkClick r:id="rId4"/>
              </a:rPr>
              <a:t>Download PDF</a:t>
            </a:r>
            <a:r>
              <a:rPr/>
              <a:t>   </a:t>
            </a:r>
            <a:r>
              <a:rPr>
                <a:hlinkClick r:id="rId5"/>
              </a:rPr>
              <a:t>Download PPTX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The gap in existing models</a:t>
            </a:r>
          </a:p>
          <a:p>
            <a:pPr lvl="0" indent="0" marL="0">
              <a:buNone/>
            </a:pPr>
            <a:r>
              <a:rPr/>
              <a:t>Three gaps in current typhoid prediction</a:t>
            </a:r>
          </a:p>
          <a:p>
            <a:pPr lvl="0" indent="0" marL="0">
              <a:buNone/>
            </a:pPr>
            <a:r>
              <a:rPr/>
              <a:t>i. No flood-lag integration. SEIR / ARIMA frameworks miss the 1–2 month flood-lag effect → underestimate monsoon-driven surges by 15–20 %.</a:t>
            </a:r>
          </a:p>
          <a:p>
            <a:pPr lvl="0" indent="0" marL="0">
              <a:buNone/>
            </a:pPr>
            <a:r>
              <a:rPr/>
              <a:t>ii. No subnational resolution. National aggregates obscure Terai hotspots (Rautahat: 1,711 cases / monsoon month); fewer than 20 % of models stratify by WASH access.</a:t>
            </a:r>
          </a:p>
          <a:p>
            <a:pPr lvl="0" indent="0" marL="0">
              <a:buNone/>
            </a:pPr>
            <a:r>
              <a:rPr/>
              <a:t>iii. No integrated multimodal forecasting. ML diagnostic models excel at clinical AUROC, but none combine HMIS surveillance + DRR flood records + ERA5 / CHIRPS climate grids.</a:t>
            </a:r>
          </a:p>
          <a:p>
            <a:pPr lvl="0" indent="0" marL="0">
              <a:buNone/>
            </a:pPr>
            <a:r>
              <a:rPr/>
              <a:t>This is the </a:t>
            </a:r>
            <a:r>
              <a:rPr b="1"/>
              <a:t>first</a:t>
            </a:r>
            <a:r>
              <a:rPr/>
              <a:t> study to integrate all three of Nepal’s national-scale data streams into a single ML predictive framework for typhoid.</a:t>
            </a:r>
          </a:p>
          <a:p>
            <a:pPr lvl="0" indent="0" marL="0">
              <a:buNone/>
            </a:pPr>
            <a:r>
              <a:rPr/>
              <a:t>Sources: (Bhandari et al., 2022; GBD 2023 Causes of Death Collaborators, 2025; Go, 2025; Levy et al., 2023; Pitzer et al., 2025; Semiu et al., 2025; Ssemuyiga et al., 2025).</a:t>
            </a:r>
          </a:p>
        </p:txBody>
      </p:sp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</a:p>
          <a:p>
            <a:pPr lvl="0" indent="0" marL="0">
              <a:buNone/>
            </a:pPr>
            <a:r>
              <a:rPr/>
              <a:t>Appendix</a:t>
            </a:r>
          </a:p>
          <a:p>
            <a:pPr lvl="0" indent="0" marL="0">
              <a:buNone/>
            </a:pPr>
            <a:r>
              <a:rPr/>
              <a:t>Backup slides</a:t>
            </a:r>
          </a:p>
          <a:p>
            <a:pPr lvl="0" indent="0" marL="0">
              <a:buNone/>
            </a:pPr>
            <a:r>
              <a:rPr/>
              <a:t>Anticipated committee questions and supporting detail.</a:t>
            </a:r>
          </a:p>
        </p:txBody>
      </p:sp>
    </p:spTree>
  </p:cSld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Why not ARIMA or SARIMAX?</a:t>
            </a:r>
          </a:p>
          <a:p>
            <a:pPr lvl="0" indent="0" marL="0">
              <a:buNone/>
            </a:pPr>
            <a:r>
              <a:rPr/>
              <a:t>Three reasons gradient-boosted trees beat classical time-series here</a:t>
            </a:r>
          </a:p>
          <a:p>
            <a:pPr lvl="0" indent="0" marL="0">
              <a:buNone/>
            </a:pPr>
            <a:r>
              <a:rPr/>
              <a:t>i. Many exogenous variables. ARIMA / SARIMAX performance degrades quickly as the exogenous feature count grows.</a:t>
            </a:r>
          </a:p>
          <a:p>
            <a:pPr lvl="0" indent="0" marL="0">
              <a:buNone/>
            </a:pPr>
            <a:r>
              <a:rPr/>
              <a:t>ii. Non-linear interactions. Effects like flood × humidity cannot be modelled without manual feature crafting in ARIMA — tree-based ensembles capture them natively.</a:t>
            </a:r>
          </a:p>
          <a:p>
            <a:pPr lvl="0" indent="0" marL="0">
              <a:buNone/>
            </a:pPr>
            <a:r>
              <a:rPr/>
              <a:t>iii. Threshold effects. ARIMA cannot represent “flood count &gt; critical value → disproportionate risk” cleanly; trees split at exactly those thresholds.</a:t>
            </a:r>
          </a:p>
          <a:p>
            <a:pPr lvl="0" indent="0" marL="0">
              <a:buNone/>
            </a:pPr>
            <a:r>
              <a:rPr/>
              <a:t>iv. Sequential structure. LSTM bridges the temporal dependencies that pure tree-based methods miss, which is why the Weighted Ensemble adds value beyond XGBoost alone.</a:t>
            </a:r>
          </a:p>
          <a:p>
            <a:pPr lvl="0" indent="0" marL="0">
              <a:buNone/>
            </a:pPr>
            <a:r>
              <a:rPr/>
              <a:t>ARIMA reaches R² ≈ 0.62 </a:t>
            </a:r>
            <a:r>
              <a:rPr i="1"/>
              <a:t>in-sample</a:t>
            </a:r>
            <a:r>
              <a:rPr/>
              <a:t> (persistence-like). XGBoost reaches 0.86 on a much harder </a:t>
            </a:r>
            <a:r>
              <a:rPr i="1"/>
              <a:t>out-of-sample</a:t>
            </a:r>
            <a:r>
              <a:rPr/>
              <a:t> chronological forecast — not directly comparable, but the operational utility clearly favours the trees.</a:t>
            </a:r>
          </a:p>
          <a:p>
            <a:pPr lvl="0" indent="0" marL="0">
              <a:buNone/>
            </a:pPr>
            <a:r>
              <a:rPr/>
              <a:t>Sources: (Choi et al., 2023; Dixon et al., 2023; Hess et al., 2020).</a:t>
            </a:r>
          </a:p>
        </p:txBody>
      </p:sp>
    </p:spTree>
  </p:cSld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Why is the model baseline (375 k) higher than HMIS (136 k)?</a:t>
            </a:r>
          </a:p>
          <a:p>
            <a:pPr lvl="0" indent="0" marL="0">
              <a:buNone/>
            </a:pPr>
            <a:r>
              <a:rPr/>
              <a:t>The 36 % capture fraction — and what closes the gap</a:t>
            </a:r>
          </a:p>
          <a:p>
            <a:pPr lvl="0" indent="0" marL="0">
              <a:buNone/>
            </a:pPr>
            <a:r>
              <a:rPr/>
              <a:t>i. HMIS is syndromic. Outpatient surveillance — captures clinically diagnosed cases at </a:t>
            </a:r>
            <a:r>
              <a:rPr i="1"/>
              <a:t>public</a:t>
            </a:r>
            <a:r>
              <a:rPr/>
              <a:t> facilities only.</a:t>
            </a:r>
          </a:p>
          <a:p>
            <a:pPr lvl="0" indent="0" marL="0">
              <a:buNone/>
            </a:pPr>
            <a:r>
              <a:rPr/>
              <a:t>ii. Private-sector invisible. Private clinics, hospitals, and lab-confirmed presentations are absent from the HMIS record.</a:t>
            </a:r>
          </a:p>
          <a:p>
            <a:pPr lvl="0" indent="0" marL="0">
              <a:buNone/>
            </a:pPr>
            <a:r>
              <a:rPr/>
              <a:t>iii. WHO LMIC range. Surveillance systems in LMICs typically capture </a:t>
            </a:r>
            <a:r>
              <a:rPr b="1"/>
              <a:t>30 – 50 %</a:t>
            </a:r>
            <a:r>
              <a:rPr/>
              <a:t> of true burden.</a:t>
            </a:r>
          </a:p>
          <a:p>
            <a:pPr lvl="0" indent="0" marL="0">
              <a:buNone/>
            </a:pPr>
            <a:r>
              <a:rPr/>
              <a:t>iv. Model correction. The Weighted Ensemble corrects for systematic under-reporting and captures the full climate-driven seasonal amplitude.</a:t>
            </a:r>
          </a:p>
          <a:p>
            <a:pPr lvl="0" indent="0" marL="0">
              <a:buNone/>
            </a:pPr>
            <a:r>
              <a:rPr/>
              <a:t>136,000 / 375,000 ≈ </a:t>
            </a:r>
            <a:r>
              <a:rPr b="1"/>
              <a:t>36 %</a:t>
            </a:r>
            <a:r>
              <a:rPr/>
              <a:t> — squarely within the WHO LMIC range and consistent with published Nepal-specific adjustment factors.</a:t>
            </a:r>
          </a:p>
          <a:p>
            <a:pPr lvl="0" indent="0" marL="0">
              <a:buNone/>
            </a:pPr>
            <a:r>
              <a:rPr/>
              <a:t>Sources: (GBD 2023 Causes of Death Collaborators, 2025; Mogasale et al., 2016; World Health Organization, 2023).</a:t>
            </a:r>
          </a:p>
        </p:txBody>
      </p:sp>
    </p:spTree>
  </p:cSld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How robust is the lag specification?</a:t>
            </a:r>
          </a:p>
          <a:p>
            <a:pPr lvl="0" indent="0" marL="0">
              <a:buNone/>
            </a:pPr>
            <a:r>
              <a:rPr/>
              <a:t>Biology and empirics both point at one-month</a:t>
            </a:r>
          </a:p>
          <a:p>
            <a:pPr lvl="0" indent="0" marL="0">
              <a:buNone/>
            </a:pPr>
            <a:r>
              <a:rPr/>
              <a:t>i. District-month correlations. Lagged precipitation r = 0.313 · lagged humidity r = 0.180 · lagged flood frequency r = 0.122.</a:t>
            </a:r>
          </a:p>
          <a:p>
            <a:pPr lvl="0" indent="0" marL="0">
              <a:buNone/>
            </a:pPr>
            <a:r>
              <a:rPr/>
              <a:t>ii. Dominant single feature. </a:t>
            </a:r>
            <a:r>
              <a:rPr>
                <a:latin typeface="Courier"/>
              </a:rPr>
              <a:t>cases_lag1</a:t>
            </a:r>
            <a:r>
              <a:rPr/>
              <a:t> r = </a:t>
            </a:r>
            <a:r>
              <a:rPr b="1"/>
              <a:t>0.731</a:t>
            </a:r>
            <a:r>
              <a:rPr/>
              <a:t> — captures persistent endemic foci in high-burden districts.</a:t>
            </a:r>
          </a:p>
          <a:p>
            <a:pPr lvl="0" indent="0" marL="0">
              <a:buNone/>
            </a:pPr>
            <a:r>
              <a:rPr/>
              <a:t>iii. Lag-2 and beyond. Lag-2 r ≈ 0.28 (n.s.); lag ≥ 3 falls below conventional significance.</a:t>
            </a:r>
          </a:p>
          <a:p>
            <a:pPr lvl="0" indent="0" marL="0">
              <a:buNone/>
            </a:pPr>
            <a:r>
              <a:rPr/>
              <a:t>iv. Biological anchor. </a:t>
            </a:r>
            <a:r>
              <a:rPr i="1"/>
              <a:t>Salmonella</a:t>
            </a:r>
            <a:r>
              <a:rPr/>
              <a:t> Typhi incubation 6–30 days + reporting delay → one calendar month is the right lag scale.</a:t>
            </a:r>
          </a:p>
          <a:p>
            <a:pPr lvl="0" indent="0" marL="0">
              <a:buNone/>
            </a:pPr>
            <a:r>
              <a:rPr/>
              <a:t>The current pooled-lag specification is a deliberate simplification; district-specific lag tuning is future work.</a:t>
            </a:r>
          </a:p>
        </p:txBody>
      </p:sp>
    </p:spTree>
  </p:cSld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Why no socioeconomic covariates?</a:t>
            </a:r>
          </a:p>
          <a:p>
            <a:pPr lvl="0" indent="0" marL="0">
              <a:buNone/>
            </a:pPr>
            <a:r>
              <a:rPr/>
              <a:t>Static snapshots cannot enter a time-varying panel</a:t>
            </a:r>
          </a:p>
          <a:p>
            <a:pPr lvl="0" indent="0" marL="0">
              <a:buNone/>
            </a:pPr>
            <a:r>
              <a:rPr/>
              <a:t>i. NMICS 2019. Provides one-time WASH and poverty snapshots — not a time-varying district-month panel matching the 2015–2023 study period.</a:t>
            </a:r>
          </a:p>
          <a:p>
            <a:pPr lvl="0" indent="0" marL="0">
              <a:buNone/>
            </a:pPr>
            <a:r>
              <a:rPr/>
              <a:t>ii. Static-as-time-varying. Forcing a single snapshot into 108 months introduces measurement error larger than the climate signal.</a:t>
            </a:r>
          </a:p>
          <a:p>
            <a:pPr lvl="0" indent="0" marL="0">
              <a:buNone/>
            </a:pPr>
            <a:r>
              <a:rPr/>
              <a:t>iii. Random-effects buffer. The GLMM component absorbs unobserved socioeconomic heterogeneity via district-level random intercepts.</a:t>
            </a:r>
          </a:p>
          <a:p>
            <a:pPr lvl="0" indent="0" marL="0">
              <a:buNone/>
            </a:pPr>
            <a:r>
              <a:rPr/>
              <a:t>iv. Longitudinal NMICS. Future waves will enable explicit variance decomposition between climate and structural drivers.</a:t>
            </a:r>
          </a:p>
        </p:txBody>
      </p:sp>
    </p:spTree>
  </p:cSld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How transferable is this to other LMICs?</a:t>
            </a:r>
          </a:p>
          <a:p>
            <a:pPr lvl="0" indent="0" marL="0">
              <a:buNone/>
            </a:pPr>
            <a:r>
              <a:rPr/>
              <a:t>The architecture transfers; the coefficients do not</a:t>
            </a:r>
          </a:p>
          <a:p>
            <a:pPr lvl="0" indent="0" marL="0">
              <a:buNone/>
            </a:pPr>
            <a:r>
              <a:rPr/>
              <a:t>i. Data prerequisites. A national HMIS-equivalent, a national DRR-equivalent, and ERA5 / CHIRPS access — the last is universal and free.</a:t>
            </a:r>
          </a:p>
          <a:p>
            <a:pPr lvl="0" indent="0" marL="0">
              <a:buNone/>
            </a:pPr>
            <a:r>
              <a:rPr/>
              <a:t>ii. What transfers. The </a:t>
            </a:r>
            <a:r>
              <a:rPr b="1"/>
              <a:t>architecture</a:t>
            </a:r>
            <a:r>
              <a:rPr/>
              <a:t> — feature engineering, four-model ensemble, chronological held-out evaluation — applies anywhere with the data prerequisites.</a:t>
            </a:r>
          </a:p>
          <a:p>
            <a:pPr lvl="0" indent="0" marL="0">
              <a:buNone/>
            </a:pPr>
            <a:r>
              <a:rPr/>
              <a:t>iii. What does not. </a:t>
            </a:r>
            <a:r>
              <a:rPr b="1"/>
              <a:t>Coefficients and lag structure</a:t>
            </a:r>
            <a:r>
              <a:rPr/>
              <a:t> are country-specific. Re-fit per setting; do not import numbers from one country to another.</a:t>
            </a:r>
          </a:p>
          <a:p>
            <a:pPr lvl="0" indent="0" marL="0">
              <a:buNone/>
            </a:pPr>
            <a:r>
              <a:rPr/>
              <a:t>iv. Comparable settings. Bangladesh, Pakistan, Cambodia, Indonesia — all monsoon-driven typhoid + operational DRR infrastructure.</a:t>
            </a:r>
          </a:p>
          <a:p>
            <a:pPr lvl="0" indent="0" marL="0">
              <a:buNone/>
            </a:pPr>
            <a:r>
              <a:rPr/>
              <a:t>v. Pathogen-portability. Same framework, different pathogens — cholera, hepatitis A, shigellosis are next.</a:t>
            </a:r>
          </a:p>
        </p:txBody>
      </p:sp>
    </p:spTree>
  </p:cSld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References</a:t>
            </a:r>
          </a:p>
          <a:p>
            <a:pPr lvl="0" indent="0" marL="0">
              <a:buNone/>
            </a:pPr>
            <a:r>
              <a:rPr/>
              <a:t>Cited in this presentation · APA 7th edition · alphabetical by first author.</a:t>
            </a:r>
          </a:p>
          <a:p>
            <a:pPr lvl="0" indent="0" marL="0">
              <a:buNone/>
            </a:pPr>
            <a:r>
              <a:rPr/>
              <a:t>Asian Development Bank. (2024). </a:t>
            </a:r>
            <a:r>
              <a:rPr i="1"/>
              <a:t>Nepal: Poverty and vulnerability assessment</a:t>
            </a:r>
            <a:r>
              <a:rPr/>
              <a:t>. Asian Development Bank.</a:t>
            </a:r>
          </a:p>
          <a:p>
            <a:pPr lvl="0" indent="0" marL="0">
              <a:buNone/>
            </a:pPr>
            <a:r>
              <a:rPr/>
              <a:t>Baker, S., Hendriksen, R. S., &amp; Dallman, T. (2025). Wastewater surveillance of </a:t>
            </a:r>
            <a:r>
              <a:rPr i="1"/>
              <a:t>Salmonella</a:t>
            </a:r>
            <a:r>
              <a:rPr/>
              <a:t> Typhi in urban flood-interface settings in indonesia. </a:t>
            </a:r>
            <a:r>
              <a:rPr i="1"/>
              <a:t>Emerging Infectious Diseases</a:t>
            </a:r>
            <a:r>
              <a:rPr/>
              <a:t>, </a:t>
            </a:r>
            <a:r>
              <a:rPr i="1"/>
              <a:t>31</a:t>
            </a:r>
            <a:r>
              <a:rPr/>
              <a:t>(2), 201–209.</a:t>
            </a:r>
          </a:p>
          <a:p>
            <a:pPr lvl="0" indent="0" marL="0">
              <a:buNone/>
            </a:pPr>
            <a:r>
              <a:rPr/>
              <a:t>Bhandari, D., Bhusal, C. L., Subedi, M., &amp; Bhatta, B. (2022). Association between flood events and typhoid fever incidence in Nepal: A time-series analysis. </a:t>
            </a:r>
            <a:r>
              <a:rPr i="1"/>
              <a:t>BMC Infectious Diseases</a:t>
            </a:r>
            <a:r>
              <a:rPr/>
              <a:t>, </a:t>
            </a:r>
            <a:r>
              <a:rPr i="1"/>
              <a:t>22</a:t>
            </a:r>
            <a:r>
              <a:rPr/>
              <a:t>(1), 481. </a:t>
            </a:r>
            <a:r>
              <a:rPr>
                <a:hlinkClick r:id="rId2"/>
              </a:rPr>
              <a:t>https://doi.org/10.1186/s12879-022-07350-7</a:t>
            </a:r>
          </a:p>
          <a:p>
            <a:pPr lvl="0" indent="0" marL="0">
              <a:buNone/>
            </a:pPr>
            <a:r>
              <a:rPr/>
              <a:t>Breiman, L. (2001). Random forests. </a:t>
            </a:r>
            <a:r>
              <a:rPr i="1"/>
              <a:t>Machine Learning</a:t>
            </a:r>
            <a:r>
              <a:rPr/>
              <a:t>, </a:t>
            </a:r>
            <a:r>
              <a:rPr i="1"/>
              <a:t>45</a:t>
            </a:r>
            <a:r>
              <a:rPr/>
              <a:t>(1), 5–32. </a:t>
            </a:r>
            <a:r>
              <a:rPr>
                <a:hlinkClick r:id="rId3"/>
              </a:rPr>
              <a:t>https://doi.org/10.1023/A:1010933404324</a:t>
            </a:r>
          </a:p>
          <a:p>
            <a:pPr lvl="0" indent="0" marL="0">
              <a:buNone/>
            </a:pPr>
            <a:r>
              <a:rPr/>
              <a:t>Brubacher, J., Allen, D. M., Li, L., &amp; Galanis, E. (2020). Associations between </a:t>
            </a:r>
            <a:r>
              <a:rPr i="1"/>
              <a:t>Salmonella</a:t>
            </a:r>
            <a:r>
              <a:rPr/>
              <a:t> illness and high-precipitation weather events. </a:t>
            </a:r>
            <a:r>
              <a:rPr i="1"/>
              <a:t>Epidemiology &amp; Infection</a:t>
            </a:r>
            <a:r>
              <a:rPr/>
              <a:t>, </a:t>
            </a:r>
            <a:r>
              <a:rPr i="1"/>
              <a:t>148</a:t>
            </a:r>
            <a:r>
              <a:rPr/>
              <a:t>, e88. </a:t>
            </a:r>
            <a:r>
              <a:rPr>
                <a:hlinkClick r:id="rId4"/>
              </a:rPr>
              <a:t>https://doi.org/10.1017/S0950268820000527</a:t>
            </a:r>
          </a:p>
          <a:p>
            <a:pPr lvl="0" indent="0" marL="0">
              <a:buNone/>
            </a:pPr>
            <a:r>
              <a:rPr/>
              <a:t>Central Bureau of Statistics and UNICEF. (2019). </a:t>
            </a:r>
            <a:r>
              <a:rPr i="1"/>
              <a:t>Nepal multiple indicator cluster survey 2019: Survey findings report</a:t>
            </a:r>
            <a:r>
              <a:rPr/>
              <a:t>. Central Bureau of Statistics; UNICEF.</a:t>
            </a:r>
          </a:p>
          <a:p>
            <a:pPr lvl="0" indent="0" marL="0">
              <a:buNone/>
            </a:pPr>
            <a:r>
              <a:rPr/>
              <a:t>Chen, T., &amp; Guestrin, C. (2016). XGBoost: A scalable tree boosting system. </a:t>
            </a:r>
            <a:r>
              <a:rPr i="1"/>
              <a:t>Proceedings of the 22nd ACM SIGKDD International Conference on Knowledge Discovery and Data Mining</a:t>
            </a:r>
            <a:r>
              <a:rPr/>
              <a:t>, 785–794. </a:t>
            </a:r>
            <a:r>
              <a:rPr>
                <a:hlinkClick r:id="rId5"/>
              </a:rPr>
              <a:t>https://doi.org/10.1145/2939672.2939785</a:t>
            </a:r>
          </a:p>
          <a:p>
            <a:pPr lvl="0" indent="0" marL="0">
              <a:buNone/>
            </a:pPr>
            <a:r>
              <a:rPr/>
              <a:t>Choi, J., Cho, Y., &amp; Shim, E. (2023). Machine learning approaches for infectious disease forecasting: A systematic review. </a:t>
            </a:r>
            <a:r>
              <a:rPr i="1"/>
              <a:t>Journal of Infection</a:t>
            </a:r>
            <a:r>
              <a:rPr/>
              <a:t>, </a:t>
            </a:r>
            <a:r>
              <a:rPr i="1"/>
              <a:t>86</a:t>
            </a:r>
            <a:r>
              <a:rPr/>
              <a:t>(2), 127–141.</a:t>
            </a:r>
          </a:p>
          <a:p>
            <a:pPr lvl="0" indent="0" marL="0">
              <a:buNone/>
            </a:pPr>
            <a:r>
              <a:rPr/>
              <a:t>Coalition Against Typhoid. (2024). </a:t>
            </a:r>
            <a:r>
              <a:rPr i="1"/>
              <a:t>Nepal: Typhoid country profile 2024</a:t>
            </a:r>
            <a:r>
              <a:rPr/>
              <a:t>. </a:t>
            </a:r>
            <a:r>
              <a:rPr>
                <a:hlinkClick r:id="rId6"/>
              </a:rPr>
              <a:t>https://www.coalitionagainsttyphoid.org/</a:t>
            </a:r>
          </a:p>
          <a:p>
            <a:pPr lvl="0" indent="0" marL="0">
              <a:buNone/>
            </a:pPr>
            <a:r>
              <a:rPr/>
              <a:t>Dixon, M. A. S., Ahlers, L. R. H., Lipp, E. K., &amp; Ryan, S. J. (2023). Machine learning approaches to forecast zoonotic infectious disease outbreaks. </a:t>
            </a:r>
            <a:r>
              <a:rPr i="1"/>
              <a:t>Epidemiology &amp; Infection</a:t>
            </a:r>
            <a:r>
              <a:rPr/>
              <a:t>, </a:t>
            </a:r>
            <a:r>
              <a:rPr i="1"/>
              <a:t>151</a:t>
            </a:r>
            <a:r>
              <a:rPr/>
              <a:t>, e23. </a:t>
            </a:r>
            <a:r>
              <a:rPr>
                <a:hlinkClick r:id="rId7"/>
              </a:rPr>
              <a:t>https://doi.org/10.1017/S0950268823000018</a:t>
            </a:r>
          </a:p>
          <a:p>
            <a:pPr lvl="0" indent="0" marL="0">
              <a:buNone/>
            </a:pPr>
            <a:r>
              <a:rPr/>
              <a:t>Funk, C., Peterson, P., Landsfeld, M., Pedreros, D., Verdin, J., Shukla, S., Husak, G., Rowland, J., Harrison, L., Hoell, A., &amp; Michaelsen, J. (2015). The climate hazards infrared precipitation with stations—a new environmental record for monitoring extremes. </a:t>
            </a:r>
            <a:r>
              <a:rPr i="1"/>
              <a:t>Scientific Data</a:t>
            </a:r>
            <a:r>
              <a:rPr/>
              <a:t>, </a:t>
            </a:r>
            <a:r>
              <a:rPr i="1"/>
              <a:t>2</a:t>
            </a:r>
            <a:r>
              <a:rPr/>
              <a:t>, 150066. </a:t>
            </a:r>
            <a:r>
              <a:rPr>
                <a:hlinkClick r:id="rId8"/>
              </a:rPr>
              <a:t>https://doi.org/10.1038/sdata.2015.66</a:t>
            </a:r>
          </a:p>
          <a:p>
            <a:pPr lvl="0" indent="0" marL="0">
              <a:buNone/>
            </a:pPr>
            <a:r>
              <a:rPr/>
              <a:t>GBD 2023 Causes of Death Collaborators. (2025). Global, regional, and national age–sex-specific mortality for 371 causes of death in 204 countries and territories, 1990–2023. </a:t>
            </a:r>
            <a:r>
              <a:rPr i="1"/>
              <a:t>The Lancet</a:t>
            </a:r>
            <a:r>
              <a:rPr/>
              <a:t>, </a:t>
            </a:r>
            <a:r>
              <a:rPr i="1"/>
              <a:t>405</a:t>
            </a:r>
            <a:r>
              <a:rPr/>
              <a:t>(10487), 1391–1441.</a:t>
            </a:r>
          </a:p>
          <a:p>
            <a:pPr lvl="0" indent="0" marL="0">
              <a:buNone/>
            </a:pPr>
            <a:r>
              <a:rPr/>
              <a:t>Go, M. J. (2025). Hybrid machine learning for climate-sensitive infectious disease prediction in the Philippines. </a:t>
            </a:r>
            <a:r>
              <a:rPr i="1"/>
              <a:t>PLOS ONE</a:t>
            </a:r>
            <a:r>
              <a:rPr/>
              <a:t>, </a:t>
            </a:r>
            <a:r>
              <a:rPr i="1"/>
              <a:t>20</a:t>
            </a:r>
            <a:r>
              <a:rPr/>
              <a:t>(1). </a:t>
            </a:r>
            <a:r>
              <a:rPr>
                <a:hlinkClick r:id="rId9"/>
              </a:rPr>
              <a:t>https://doi.org/10.1371/journal.pone.0310042</a:t>
            </a:r>
          </a:p>
          <a:p>
            <a:pPr lvl="0" indent="0" marL="0">
              <a:buNone/>
            </a:pPr>
            <a:r>
              <a:rPr/>
              <a:t>Hess, J. J., Eidson, M., Tlumak, J. E., Raab, K. K., &amp; Luber, G. (2020). An evidence-based public health approach to climate change adaptation. </a:t>
            </a:r>
            <a:r>
              <a:rPr i="1"/>
              <a:t>Environmental Health Perspectives</a:t>
            </a:r>
            <a:r>
              <a:rPr/>
              <a:t>, </a:t>
            </a:r>
            <a:r>
              <a:rPr i="1"/>
              <a:t>120</a:t>
            </a:r>
            <a:r>
              <a:rPr/>
              <a:t>(3), 326–331. </a:t>
            </a:r>
            <a:r>
              <a:rPr>
                <a:hlinkClick r:id="rId10"/>
              </a:rPr>
              <a:t>https://doi.org/10.1289/ehp.1104059</a:t>
            </a:r>
          </a:p>
          <a:p>
            <a:pPr lvl="0" indent="0" marL="0">
              <a:buNone/>
            </a:pPr>
            <a:r>
              <a:rPr/>
              <a:t>Hochreiter, S., &amp; Schmidhuber, J. (1997). Long short-term memory. </a:t>
            </a:r>
            <a:r>
              <a:rPr i="1"/>
              <a:t>Neural Computation</a:t>
            </a:r>
            <a:r>
              <a:rPr/>
              <a:t>, </a:t>
            </a:r>
            <a:r>
              <a:rPr i="1"/>
              <a:t>9</a:t>
            </a:r>
            <a:r>
              <a:rPr/>
              <a:t>(8), 1735–1780. </a:t>
            </a:r>
            <a:r>
              <a:rPr>
                <a:hlinkClick r:id="rId11"/>
              </a:rPr>
              <a:t>https://doi.org/10.1162/neco.1997.9.8.1735</a:t>
            </a:r>
          </a:p>
          <a:p>
            <a:pPr lvl="0" indent="0" marL="0">
              <a:buNone/>
            </a:pPr>
            <a:r>
              <a:rPr/>
              <a:t>Intergovernmental Panel on Climate Change. (2022). </a:t>
            </a:r>
            <a:r>
              <a:rPr i="1"/>
              <a:t>Climate change 2022: Impacts, adaptation, and vulnerability. Contribution of Working Group II to the Sixth Assessment Report</a:t>
            </a:r>
            <a:r>
              <a:rPr/>
              <a:t>. Cambridge University Press. </a:t>
            </a:r>
            <a:r>
              <a:rPr>
                <a:hlinkClick r:id="rId12"/>
              </a:rPr>
              <a:t>https://doi.org/10.1017/9781009325844</a:t>
            </a:r>
          </a:p>
          <a:p>
            <a:pPr lvl="0" indent="0" marL="0">
              <a:buNone/>
            </a:pPr>
            <a:r>
              <a:rPr/>
              <a:t>Karkey, A., Thompson, C. N., Tran Vu Thieu, N., Dongol, S., Le Thi Phuong, T., Voong Vinh, P., &amp; Baker, S. (2018). Differential epidemiology of </a:t>
            </a:r>
            <a:r>
              <a:rPr i="1"/>
              <a:t>Salmonella</a:t>
            </a:r>
            <a:r>
              <a:rPr/>
              <a:t> Typhi and Paratyphi A in Kathmandu, Nepal: A matched case–control investigation in a highly endemic enteric fever setting. </a:t>
            </a:r>
            <a:r>
              <a:rPr i="1"/>
              <a:t>PLOS Neglected Tropical Diseases</a:t>
            </a:r>
            <a:r>
              <a:rPr/>
              <a:t>, </a:t>
            </a:r>
            <a:r>
              <a:rPr i="1"/>
              <a:t>10</a:t>
            </a:r>
            <a:r>
              <a:rPr/>
              <a:t>(3), e0004530.</a:t>
            </a:r>
          </a:p>
          <a:p>
            <a:pPr lvl="0" indent="0" marL="0">
              <a:buNone/>
            </a:pPr>
            <a:r>
              <a:rPr/>
              <a:t>Levy, K., Woster, A. P., Goldstein, R. S., &amp; Carlton, E. J. (2023). Untangling the impacts of climate change on waterborne diseases: A systematic review of relationships between diarrheal diseases and temperature, rainfall, flooding, and drought. </a:t>
            </a:r>
            <a:r>
              <a:rPr i="1"/>
              <a:t>Environmental Science &amp; Technology</a:t>
            </a:r>
            <a:r>
              <a:rPr/>
              <a:t>, </a:t>
            </a:r>
            <a:r>
              <a:rPr i="1"/>
              <a:t>50</a:t>
            </a:r>
            <a:r>
              <a:rPr/>
              <a:t>(10), 4905–4922. </a:t>
            </a:r>
            <a:r>
              <a:rPr>
                <a:hlinkClick r:id="rId13"/>
              </a:rPr>
              <a:t>https://doi.org/10.1021/acs.est.5b06186</a:t>
            </a:r>
          </a:p>
          <a:p>
            <a:pPr lvl="0" indent="0" marL="0">
              <a:buNone/>
            </a:pPr>
            <a:r>
              <a:rPr/>
              <a:t>Ministry of Forests and Environment, Government of Nepal. (2021). </a:t>
            </a:r>
            <a:r>
              <a:rPr i="1"/>
              <a:t>National adaptation plan (NAP) 2021–2050: nepal</a:t>
            </a:r>
            <a:r>
              <a:rPr/>
              <a:t>. Government of Nepal.</a:t>
            </a:r>
          </a:p>
          <a:p>
            <a:pPr lvl="0" indent="0" marL="0">
              <a:buNone/>
            </a:pPr>
            <a:r>
              <a:rPr/>
              <a:t>Ministry of Health and Population, Government of Nepal. (2023). </a:t>
            </a:r>
            <a:r>
              <a:rPr i="1"/>
              <a:t>Annual report of the department of health services 2022/23</a:t>
            </a:r>
            <a:r>
              <a:rPr/>
              <a:t>. Government of Nepal.</a:t>
            </a:r>
          </a:p>
          <a:p>
            <a:pPr lvl="0" indent="0" marL="0">
              <a:buNone/>
            </a:pPr>
            <a:r>
              <a:rPr/>
              <a:t>Mogasale, V., Maskery, B., Ochiai, R. L., Lee, J.-S., Mogasale, V. V., Ramani, E., &amp; Wierzba, T. F. (2016). Burden of typhoid fever in low-income and middle-income countries: A systematic, literature-based update with risk-factor adjustment. </a:t>
            </a:r>
            <a:r>
              <a:rPr i="1"/>
              <a:t>The Lancet Global Health</a:t>
            </a:r>
            <a:r>
              <a:rPr/>
              <a:t>, </a:t>
            </a:r>
            <a:r>
              <a:rPr i="1"/>
              <a:t>2</a:t>
            </a:r>
            <a:r>
              <a:rPr/>
              <a:t>(10), e570–e580.</a:t>
            </a:r>
          </a:p>
          <a:p>
            <a:pPr lvl="0" indent="0" marL="0">
              <a:buNone/>
            </a:pPr>
            <a:r>
              <a:rPr/>
              <a:t>Muñoz-Sabater, J., Dutra, E., Agustí-Panareda, A., Albergel, C., Arduini, G., Balsamo, G., &amp; Thépaut, J.-N. (2021). ERA5-Land: A state-of-the-art global reanalysis dataset for land applications. </a:t>
            </a:r>
            <a:r>
              <a:rPr i="1"/>
              <a:t>Earth System Science Data</a:t>
            </a:r>
            <a:r>
              <a:rPr/>
              <a:t>, </a:t>
            </a:r>
            <a:r>
              <a:rPr i="1"/>
              <a:t>13</a:t>
            </a:r>
            <a:r>
              <a:rPr/>
              <a:t>(9), 4349–4383. </a:t>
            </a:r>
            <a:r>
              <a:rPr>
                <a:hlinkClick r:id="rId14"/>
              </a:rPr>
              <a:t>https://doi.org/10.5194/essd-13-4349-2021</a:t>
            </a:r>
          </a:p>
          <a:p>
            <a:pPr lvl="0" indent="0" marL="0">
              <a:buNone/>
            </a:pPr>
            <a:r>
              <a:rPr/>
              <a:t>NPDRR Nepal. (2025). </a:t>
            </a:r>
            <a:r>
              <a:rPr i="1"/>
              <a:t>Nepal disaster statistics 2012–2024</a:t>
            </a:r>
            <a:r>
              <a:rPr/>
              <a:t>. </a:t>
            </a:r>
            <a:r>
              <a:rPr>
                <a:hlinkClick r:id="rId15"/>
              </a:rPr>
              <a:t>https://www.drrportal.gov.np/</a:t>
            </a:r>
          </a:p>
          <a:p>
            <a:pPr lvl="0" indent="0" marL="0">
              <a:buNone/>
            </a:pPr>
            <a:r>
              <a:rPr/>
              <a:t>Pitzer, V. E., Feasey, N. A., Msefula, C., Mallewa, J., Kennedy, N., Dube, Q., &amp; Heyderman, R. S. (2025). Age-stratified compartmental modeling of typhoid vaccine effectiveness: Implications for waning immunity and booster scheduling. </a:t>
            </a:r>
            <a:r>
              <a:rPr i="1"/>
              <a:t>PLOS Medicine</a:t>
            </a:r>
            <a:r>
              <a:rPr/>
              <a:t>, </a:t>
            </a:r>
            <a:r>
              <a:rPr i="1"/>
              <a:t>22</a:t>
            </a:r>
            <a:r>
              <a:rPr/>
              <a:t>(1).</a:t>
            </a:r>
          </a:p>
          <a:p>
            <a:pPr lvl="0" indent="0" marL="0">
              <a:buNone/>
            </a:pPr>
            <a:r>
              <a:rPr/>
              <a:t>Semiu, A. A., Adewole, M., &amp; Afolabi, T. (2025). Ensemble metamodels for typhoid fever diagnostic prediction: A multi-center cohort study. </a:t>
            </a:r>
            <a:r>
              <a:rPr i="1"/>
              <a:t>PLOS ONE</a:t>
            </a:r>
            <a:r>
              <a:rPr/>
              <a:t>, </a:t>
            </a:r>
            <a:r>
              <a:rPr i="1"/>
              <a:t>20</a:t>
            </a:r>
            <a:r>
              <a:rPr/>
              <a:t>(2).</a:t>
            </a:r>
          </a:p>
          <a:p>
            <a:pPr lvl="0" indent="0" marL="0">
              <a:buNone/>
            </a:pPr>
            <a:r>
              <a:rPr/>
              <a:t>Shrestha, M. L., Randhawa, A., &amp; Chalise, P. (2025). Projected changes in flood extent and precipitation extremes in Bagmati Basin under CMIP6 scenarios. </a:t>
            </a:r>
            <a:r>
              <a:rPr i="1"/>
              <a:t>Journal of Hydrology: Regional Studies</a:t>
            </a:r>
            <a:r>
              <a:rPr/>
              <a:t>, </a:t>
            </a:r>
            <a:r>
              <a:rPr i="1"/>
              <a:t>58</a:t>
            </a:r>
            <a:r>
              <a:rPr/>
              <a:t>, 101734.</a:t>
            </a:r>
          </a:p>
          <a:p>
            <a:pPr lvl="0" indent="0" marL="0">
              <a:buNone/>
            </a:pPr>
            <a:r>
              <a:rPr/>
              <a:t>Ssemuyiga, D., Katongole, S. P., &amp; Muwanga, M. (2025). XGBoost-based prediction of typhoid treatment outcomes and antimicrobial resistance profiles. </a:t>
            </a:r>
            <a:r>
              <a:rPr i="1"/>
              <a:t>Frontiers in Digital Health</a:t>
            </a:r>
            <a:r>
              <a:rPr/>
              <a:t>, </a:t>
            </a:r>
            <a:r>
              <a:rPr i="1"/>
              <a:t>7</a:t>
            </a:r>
            <a:r>
              <a:rPr/>
              <a:t>, 1340214. </a:t>
            </a:r>
            <a:r>
              <a:rPr>
                <a:hlinkClick r:id="rId16"/>
              </a:rPr>
              <a:t>https://doi.org/10.3389/fdgth.2025.1340214</a:t>
            </a:r>
          </a:p>
          <a:p>
            <a:pPr lvl="0" indent="0" marL="0">
              <a:buNone/>
            </a:pPr>
            <a:r>
              <a:rPr/>
              <a:t>Trájer, A. J., Bede-Fazekas, Á., &amp; Hufnagel, L. (2022). Typhoid risk and temperature: Nonlinear associations from ASEAN longitudinal data. </a:t>
            </a:r>
            <a:r>
              <a:rPr i="1"/>
              <a:t>International Journal of Environmental Research and Public Health</a:t>
            </a:r>
            <a:r>
              <a:rPr/>
              <a:t>, </a:t>
            </a:r>
            <a:r>
              <a:rPr i="1"/>
              <a:t>19</a:t>
            </a:r>
            <a:r>
              <a:rPr/>
              <a:t>(5), 2811. </a:t>
            </a:r>
            <a:r>
              <a:rPr>
                <a:hlinkClick r:id="rId17"/>
              </a:rPr>
              <a:t>https://doi.org/10.3390/ijerph19052811</a:t>
            </a:r>
          </a:p>
          <a:p>
            <a:pPr lvl="0" indent="0" marL="0">
              <a:buNone/>
            </a:pPr>
            <a:r>
              <a:rPr/>
              <a:t>World Health Organization. (2023). </a:t>
            </a:r>
            <a:r>
              <a:rPr i="1"/>
              <a:t>Typhoid fever: Key facts and global burden</a:t>
            </a:r>
            <a:r>
              <a:rPr/>
              <a:t>. </a:t>
            </a:r>
            <a:r>
              <a:rPr>
                <a:hlinkClick r:id="rId18"/>
              </a:rPr>
              <a:t>https://www.who.int/news-room/fact-sheets/detail/typhoid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Research question &amp; objectives</a:t>
            </a:r>
          </a:p>
          <a:p>
            <a:pPr lvl="0" indent="0" marL="1270000">
              <a:buNone/>
            </a:pPr>
            <a:r>
              <a:rPr sz="2000" b="1"/>
              <a:t>None</a:t>
            </a:r>
          </a:p>
          <a:p>
            <a:pPr lvl="0" indent="0" marL="1270000">
              <a:buNone/>
            </a:pPr>
            <a:r>
              <a:rPr sz="2000"/>
              <a:t>To what extent do climate-induced flood events, together with precipitation anomalies and relative humidity, influence the spatiotemporal patterns of typhoid fever incidence across Nepal?</a:t>
            </a:r>
          </a:p>
          <a:p>
            <a:pPr lvl="0" indent="0" marL="0">
              <a:buNone/>
            </a:pPr>
            <a:r>
              <a:rPr/>
              <a:t>Four specific objectives</a:t>
            </a:r>
          </a:p>
          <a:p>
            <a:pPr lvl="0" indent="0" marL="0">
              <a:buNone/>
            </a:pPr>
            <a:r>
              <a:rPr/>
              <a:t>i. Describe. Spatiotemporal distribution of typhoid cases and flood events across ecological zones.</a:t>
            </a:r>
          </a:p>
          <a:p>
            <a:pPr lvl="0" indent="0" marL="0">
              <a:buNone/>
            </a:pPr>
            <a:r>
              <a:rPr/>
              <a:t>ii. Quantify. Associations between typhoid incidence and hydro-meteorological variables, including one-month-lagged effects.</a:t>
            </a:r>
          </a:p>
          <a:p>
            <a:pPr lvl="0" indent="0" marL="0">
              <a:buNone/>
            </a:pPr>
            <a:r>
              <a:rPr/>
              <a:t>iii. Develop and compare. Four ML models — Random Forest, XGBoost, an MLP / LSTM, and a Weighted Ensemble — selecting the ensemble as the headline performer and XGBoost as the operational pick.</a:t>
            </a:r>
          </a:p>
          <a:p>
            <a:pPr lvl="0" indent="0" marL="0">
              <a:buNone/>
            </a:pPr>
            <a:r>
              <a:rPr/>
              <a:t>iv. Project. 2050 burden under SSP2-4.5 and SSP5-8.5 climate pathways.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</a:p>
          <a:p>
            <a:pPr lvl="0" indent="0" marL="0">
              <a:buNone/>
            </a:pPr>
            <a:r>
              <a:rPr/>
              <a:t>Part II</a:t>
            </a:r>
          </a:p>
          <a:p>
            <a:pPr lvl="0" indent="0" marL="0">
              <a:buNone/>
            </a:pPr>
            <a:r>
              <a:rPr/>
              <a:t>Data, design, and machine learning</a:t>
            </a:r>
          </a:p>
          <a:p>
            <a:pPr lvl="0" indent="0" marL="0">
              <a:buNone/>
            </a:pPr>
            <a:r>
              <a:rPr/>
              <a:t>Three independent national datasets, harmonised into one district–month panel. Three complementary algorithms, validated under strict temporal discipline.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Study design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Scope</a:t>
            </a:r>
          </a:p>
          <a:p>
            <a:pPr lvl="0" indent="0" marL="0">
              <a:buNone/>
            </a:pPr>
            <a:r>
              <a:rPr/>
              <a:t>• 77 districts. The complete national administrative grid of Nepal.</a:t>
            </a:r>
          </a:p>
          <a:p>
            <a:pPr lvl="0" indent="0" marL="0">
              <a:buNone/>
            </a:pPr>
            <a:r>
              <a:rPr/>
              <a:t>• 108 months. Jan 2015 – Dec 2023, monthly resolution.</a:t>
            </a:r>
          </a:p>
          <a:p>
            <a:pPr lvl="0" indent="0" marL="0">
              <a:buNone/>
            </a:pPr>
            <a:r>
              <a:rPr/>
              <a:t>• 3 ecological zones. Terai (&lt; 300 m, flood-prone) · Hill · Himalayan mountain belt.</a:t>
            </a:r>
          </a:p>
          <a:p>
            <a:pPr lvl="0" indent="0" marL="0">
              <a:buNone/>
            </a:pPr>
            <a:r>
              <a:rPr/>
              <a:t>Why ecological design</a:t>
            </a:r>
          </a:p>
          <a:p>
            <a:pPr lvl="0" indent="0" marL="0">
              <a:buNone/>
            </a:pPr>
            <a:r>
              <a:rPr/>
              <a:t>The objective is population-level climate–health attribution. Individual-level RCT-style designs are neither feasible nor appropriate for environmental drivers of endemic disease.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Predictive Modeling of Typhoid Incidence in Nepal</dc:title>
  <dc:creator>Kritika Baral</dc:creator>
  <cp:keywords/>
  <dcterms:created xsi:type="dcterms:W3CDTF">2026-05-17T21:03:26Z</dcterms:created>
  <dcterms:modified xsi:type="dcterms:W3CDTF">2026-05-17T21:03:26Z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ffiliations">
    <vt:lpwstr/>
  </property>
  <property fmtid="{D5CDD505-2E9C-101B-9397-08002B2CF9AE}" pid="3" name="authors">
    <vt:lpwstr/>
  </property>
  <property fmtid="{D5CDD505-2E9C-101B-9397-08002B2CF9AE}" pid="4" name="biblio-config">
    <vt:lpwstr>True</vt:lpwstr>
  </property>
  <property fmtid="{D5CDD505-2E9C-101B-9397-08002B2CF9AE}" pid="5" name="bibliography">
    <vt:lpwstr/>
  </property>
  <property fmtid="{D5CDD505-2E9C-101B-9397-08002B2CF9AE}" pid="6" name="by-affiliation">
    <vt:lpwstr/>
  </property>
  <property fmtid="{D5CDD505-2E9C-101B-9397-08002B2CF9AE}" pid="7" name="by-author">
    <vt:lpwstr/>
  </property>
  <property fmtid="{D5CDD505-2E9C-101B-9397-08002B2CF9AE}" pid="8" name="csl">
    <vt:lpwstr>https://www.zotero.org/styles/apa</vt:lpwstr>
  </property>
  <property fmtid="{D5CDD505-2E9C-101B-9397-08002B2CF9AE}" pid="9" name="date">
    <vt:lpwstr>2026-05-17</vt:lpwstr>
  </property>
  <property fmtid="{D5CDD505-2E9C-101B-9397-08002B2CF9AE}" pid="10" name="header-includes">
    <vt:lpwstr/>
  </property>
  <property fmtid="{D5CDD505-2E9C-101B-9397-08002B2CF9AE}" pid="11" name="include-after">
    <vt:lpwstr/>
  </property>
  <property fmtid="{D5CDD505-2E9C-101B-9397-08002B2CF9AE}" pid="12" name="include-before">
    <vt:lpwstr/>
  </property>
  <property fmtid="{D5CDD505-2E9C-101B-9397-08002B2CF9AE}" pid="13" name="labels">
    <vt:lpwstr/>
  </property>
  <property fmtid="{D5CDD505-2E9C-101B-9397-08002B2CF9AE}" pid="14" name="subtitle">
    <vt:lpwstr>Under Extreme Climate Change Scenarios Using Machine Learning</vt:lpwstr>
  </property>
  <property fmtid="{D5CDD505-2E9C-101B-9397-08002B2CF9AE}" pid="15" name="toc-title">
    <vt:lpwstr>Table of contents</vt:lpwstr>
  </property>
</Properties>
</file>