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2" Type="http://schemas.openxmlformats.org/officeDocument/2006/relationships/viewProps" Target="viewProps.xml" /><Relationship Id="rId21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4" Type="http://schemas.openxmlformats.org/officeDocument/2006/relationships/tableStyles" Target="tableStyles.xml" /><Relationship Id="rId23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Predictive Modeling of Typhoid Incidence in Nepal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Manuscript · Research Presentation</a:t>
            </a:r>
            <a:br/>
            <a:br/>
            <a:r>
              <a:rPr/>
              <a:t>Kritika Baral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May 2026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Research Presentation</a:t>
            </a:r>
          </a:p>
          <a:p>
            <a:pPr lvl="0" indent="0" marL="0">
              <a:buNone/>
            </a:pPr>
            <a:r>
              <a:rPr/>
              <a:t>Predictive Modeling of Typhoid Incidence in Nepal</a:t>
            </a:r>
          </a:p>
          <a:p>
            <a:pPr lvl="0" indent="0" marL="0">
              <a:buNone/>
            </a:pPr>
            <a:r>
              <a:rPr/>
              <a:t>Under extreme climate-change scenarios using machine learning</a:t>
            </a:r>
          </a:p>
          <a:p>
            <a:pPr lvl="0" indent="0" marL="0">
              <a:buNone/>
            </a:pPr>
            <a:r>
              <a:rPr/>
              <a:t>Kritika Baral</a:t>
            </a:r>
          </a:p>
          <a:p>
            <a:pPr lvl="0" indent="0" marL="0">
              <a:buNone/>
            </a:pPr>
            <a:r>
              <a:rPr/>
              <a:t>Department of Health Informatics · Kathmandu University · Dhulikhel, Nepal</a:t>
            </a:r>
            <a:br/>
            <a:r>
              <a:rPr/>
              <a:t>ORCID 0009-0007-1517-1063 · kritka.baral@gmail.com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A question of consequence</a:t>
            </a:r>
          </a:p>
          <a:p>
            <a:pPr lvl="0" indent="0" marL="1270000">
              <a:buNone/>
            </a:pPr>
            <a:r>
              <a:rPr sz="2000"/>
              <a:t>Can climate-induced flood events, precipitation, temperature, and humidity predict typhoid incidence across Nepal’s seventy-seven districts well enough to make public-health action </a:t>
            </a:r>
            <a:r>
              <a:rPr sz="2000" b="1"/>
              <a:t>anticipatory rather than reactive</a:t>
            </a:r>
            <a:r>
              <a:rPr sz="2000"/>
              <a:t>?</a:t>
            </a:r>
          </a:p>
          <a:p>
            <a:pPr lvl="0" indent="0" marL="1270000">
              <a:buNone/>
            </a:pPr>
            <a:r>
              <a:rPr sz="2000" b="1"/>
              <a:t>None</a:t>
            </a:r>
          </a:p>
          <a:p>
            <a:pPr lvl="0" indent="0" marL="1270000">
              <a:buNone/>
            </a:pPr>
            <a:r>
              <a:rPr sz="2000"/>
              <a:t>The setting</a:t>
            </a:r>
          </a:p>
          <a:p>
            <a:pPr lvl="0" indent="0" marL="1270000">
              <a:buNone/>
            </a:pPr>
            <a:r>
              <a:rPr sz="2000"/>
              <a:t>Nepal records between </a:t>
            </a:r>
            <a:r>
              <a:rPr sz="2000" b="1"/>
              <a:t>eighty thousand and one hundred thousand clinically diagnosed typhoid cases annually</a:t>
            </a:r>
            <a:r>
              <a:rPr sz="2000"/>
              <a:t>, concentrated in the flood-prone Terai plains. Existing surveillance is reactive: cases are counted </a:t>
            </a:r>
            <a:r>
              <a:rPr sz="2000" i="1"/>
              <a:t>after</a:t>
            </a:r>
            <a:r>
              <a:rPr sz="2000"/>
              <a:t> presentation — leaving no lead time for water purification, chlorination, or hygiene campaigns.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The scale of the work</a:t>
            </a:r>
          </a:p>
          <a:p>
            <a:pPr lvl="0" indent="0" marL="0">
              <a:buNone/>
            </a:pPr>
            <a:r>
              <a:rPr/>
              <a:t>77 Administrative districts of Nepal</a:t>
            </a:r>
          </a:p>
          <a:p>
            <a:pPr lvl="0" indent="0" marL="0">
              <a:buNone/>
            </a:pPr>
            <a:r>
              <a:rPr/>
              <a:t>108 Months, January 2015 – December 2023</a:t>
            </a:r>
          </a:p>
          <a:p>
            <a:pPr lvl="0" indent="0" marL="0">
              <a:buNone/>
            </a:pPr>
            <a:r>
              <a:rPr/>
              <a:t>7,327 Valid district-month observations</a:t>
            </a:r>
          </a:p>
          <a:p>
            <a:pPr lvl="0" indent="0" marL="0">
              <a:buNone/>
            </a:pPr>
            <a:r>
              <a:rPr/>
              <a:t>The first national-scale, district-level, multi-model machine-learning study of typhoid fever in Nepal, integrating four validated open-access national datasets within a single analytical framework.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Four data foundations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800"/>
                <a:gridCol w="1701800"/>
                <a:gridCol w="1701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Provider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HMIS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Monthly outpatient typhoid cases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Ministry of Health and Population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CHIRPS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Precipitation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Climate Hazards Group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ERA5-Land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Temperature, humidity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ECMWF · Copernicus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DRR Portal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Flood event counts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NDRRMA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Bikram Sambat to Gregorian calendar conversion; CBS three-digit district-code reconciliation; area-weighted zonal aggregation of climate grids to district polygons.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Feature engineering</a:t>
            </a:r>
          </a:p>
          <a:p>
            <a:pPr lvl="0" indent="0" marL="0">
              <a:buNone/>
            </a:pPr>
            <a:r>
              <a:rPr/>
              <a:t>Eleven predictors, grouped into five functional categories. All lag and rolling features are computed within each district to prevent cross-district data leakage.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Features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Autoregressive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Prior month’s case count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Lagged climate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Precipitation · Temperature · Humidity · Flood events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Cumulative climate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Three-month rolling precipitation · temperature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Seasonal indicator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Monsoon flag (June–September)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Cyclical encoding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Sine and cosine of calendar month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 indent="0" marL="0">
                  <a:buNone/>
                </a:pPr>
                <a:r>
                  <a:rPr/>
                  <a:t>Target variable: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m:t>log</m:t>
                    </m:r>
                    <m:r>
                      <m:rPr>
                        <m:sty m:val="p"/>
                      </m:rPr>
                      <m:t>(</m:t>
                    </m:r>
                    <m:r>
                      <m:t>1</m:t>
                    </m:r>
                    <m:r>
                      <m:rPr>
                        <m:sty m:val="p"/>
                      </m:rPr>
                      <m:t>+</m:t>
                    </m:r>
                    <m:r>
                      <m:rPr>
                        <m:nor/>
                        <m:sty m:val="p"/>
                      </m:rPr>
                      <m:t>cases</m:t>
                    </m:r>
                    <m:r>
                      <m:rPr>
                        <m:sty m:val="p"/>
                      </m:rPr>
                      <m:t>)</m:t>
                    </m:r>
                  </m:oMath>
                </a14:m>
                <a:r>
                  <a:rPr/>
                  <a:t> to stabilize variance over the heavy right tail.</a:t>
                </a:r>
              </a:p>
            </p:txBody>
          </p:sp>
        </mc:Choice>
      </mc:AlternateContent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Three architectures, one framework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Architecture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Random Forest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Bootstrap-aggregated decision trees · 300 trees · depth 10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Extreme Gradient Boosting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Regularized boosting · 300 estimators · depth 4 · L1 + L2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Multilayer Perceptron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Feedforward neural network · hidden layers (128, 64, 32) · ReLU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Strictly chronological train–test partition. The most recent twelve months are held out for testing; the preceding eighty-four months are used for training and hyperparameter selection.</a:t>
            </a:r>
          </a:p>
        </p:txBody>
      </p:sp>
    </p:spTree>
  </p:cSld>
</p:sld>
</file>

<file path=ppt/slides/slide11.xml><?xml version="1.0" encoding="UTF-8"?><p:sld xmlns:a="http://schemas.openxmlformats.org/drawingml/2006/main" xmlns:r="http://schemas.openxmlformats.org/officeDocument/2006/relationships" xmlns:p="http://schemas.openxmlformats.org/presentationml/2006/main"><p:cSld><p:spTree><p:nvGrpSpPr><p:cNvPr id="1" name="" /><p:cNvGrpSpPr /><p:nvPr /></p:nvGrpSpPr><p:grpSpPr><a:xfrm><a:off x="0" y="0" /><a:ext cx="0" cy="0" /><a:chOff x="0" y="0" /><a:chExt cx="0" cy="0" /></a:xfrm></p:grpSpPr><p:sp><p:nvSpPr><p:cNvPr id="4" name="Text Placeholder 3" /><p:cNvSpPr><a:spLocks noGrp="1" /></p:cNvSpPr><p:nvPr><p:ph idx="2" sz="half" type="body" /></p:nvPr></p:nvSpPr><p:spPr /><p:txBody><a:bodyPr /><a:lstStyle /><a:p><a:pPr lvl="0" indent="0" marL="0"><a:spcBef><a:spcPts val="3000" /></a:spcBef><a:buNone /></a:pPr><a:r><a:rPr b="1" /><a:t>What carries the signal</a:t></a:r></a:p></p:txBody></p:sp><p:graphicFrame><p:nvGraphicFramePr><p:cNvPr id="6" name="Content Placeholder 5" /><p:cNvGraphicFramePr><a:graphicFrameLocks noGrp="1" /></p:cNvGraphicFramePr><p:nvPr><p:ph idx="1" /></p:nvPr></p:nvGraphicFramePr><p:xfrm><a:off x="3568700" y="203200" /><a:ext cx="5105400" cy="4381500" /></p:xfrm><a:graphic><a:graphicData uri="http://schemas.openxmlformats.org/drawingml/2006/table"><a:tbl><a:tblPr firstRow="1" bandRow="1"><a:tableStyleId>{5C22544A-7EE6-4342-B048-85BDC9FD1C3A}</a:tableStyleId></a:tblPr><a:tblGrid><a:gridCol w="2552700" /><a:gridCol w="2552700" /></a:tblGrid><a:tr h="0"><a:tc><a:txBody><a:bodyPr /><a:lstStyle /><a:p><a:pPr lvl="0" indent="0" marL="0"><a:buNone /></a:pPr><a:r><a:rPr /><a:t>Feature</a:t></a:r></a:p></a:txBody><a:tcPr /></a:tc><a:tc><a:txBody><a:bodyPr /><a:lstStyle /><a:p><a:pPr lvl="0" indent="0" marL="0"><a:buNone /></a:pPr><a:r><a:rPr /><a:t>Pearson correlation with </a:t></a:r><a14:m><m:oMath xmlns:m="http://schemas.openxmlformats.org/officeDocument/2006/math"><m:r><m:rPr><m:sty m:val="p" /></m:rPr><m:t>log</m:t></m:r><m:r><m:rPr><m:sty m:val="p" /></m:rPr><m:t>(</m:t></m:r><m:r><m:rPr><m:nor /><m:sty m:val="p" /></m:rPr><m:t>cases</m:t></m:r><m:r><m:rPr><m:sty m:val="p" /></m:rPr><m:t>)</m:t></m:r></m:oMath></a14:m></a:p></a:txBody><a:tcPr /></a:tc></a:tr><a:tr h="0"><a:tc><a:txBody><a:bodyPr /><a:lstStyle /><a:p><a:pPr lvl="0" indent="0" marL="0"><a:buNone /></a:pPr><a:r><a:rPr /><a:t>Prior month’s case count</a:t></a:r></a:p></a:txBody></a:tc><a:tc><a:txBody><a:bodyPr /><a:lstStyle /><a:p><a:pPr lvl="0" indent="0" marL="0"><a:buNone /></a:pPr><a:r><a:rPr /><a:t>0.731</a:t></a:r></a:p></a:txBody></a:tc></a:tr><a:tr h="0"><a:tc><a:txBody><a:bodyPr /><a:lstStyle /><a:p><a:pPr lvl="0" indent="0" marL="0"><a:buNone /></a:pPr><a:r><a:rPr /><a:t>Lagged mean temperature</a:t></a:r></a:p></a:txBody></a:tc><a:tc><a:txBody><a:bodyPr /><a:lstStyle /><a:p><a:pPr lvl="0" indent="0" marL="0"><a:buNone /></a:pPr><a:r><a:rPr /><a:t>0.599</a:t></a:r></a:p></a:txBody></a:tc></a:tr><a:tr h="0"><a:tc><a:txBody><a:bodyPr /><a:lstStyle /><a:p><a:pPr lvl="0" indent="0" marL="0"><a:buNone /></a:pPr><a:r><a:rPr /><a:t>Three-month rolling temperature</a:t></a:r></a:p></a:txBody></a:tc><a:tc><a:txBody><a:bodyPr /><a:lstStyle /><a:p><a:pPr lvl="0" indent="0" marL="0"><a:buNone /></a:pPr><a:r><a:rPr /><a:t>0.559</a:t></a:r></a:p></a:txBody></a:tc></a:tr><a:tr h="0"><a:tc><a:txBody><a:bodyPr /><a:lstStyle /><a:p><a:pPr lvl="0" indent="0" marL="0"><a:buNone /></a:pPr><a:r><a:rPr /><a:t>Lagged precipitation</a:t></a:r></a:p></a:txBody></a:tc><a:tc><a:txBody><a:bodyPr /><a:lstStyle /><a:p><a:pPr lvl="0" indent="0" marL="0"><a:buNone /></a:pPr><a:r><a:rPr /><a:t>0.313</a:t></a:r></a:p></a:txBody></a:tc></a:tr><a:tr h="0"><a:tc><a:txBody><a:bodyPr /><a:lstStyle /><a:p><a:pPr lvl="0" indent="0" marL="0"><a:buNone /></a:pPr><a:r><a:rPr /><a:t>Monsoon indicator</a:t></a:r></a:p></a:txBody></a:tc><a:tc><a:txBody><a:bodyPr /><a:lstStyle /><a:p><a:pPr lvl="0" indent="0" marL="0"><a:buNone /></a:pPr><a:r><a:rPr /><a:t>0.245</a:t></a:r></a:p></a:txBody></a:tc></a:tr><a:tr h="0"><a:tc><a:txBody><a:bodyPr /><a:lstStyle /><a:p><a:pPr lvl="0" indent="0" marL="0"><a:buNone /></a:pPr><a:r><a:rPr /><a:t>Lagged humidity</a:t></a:r></a:p></a:txBody></a:tc><a:tc><a:txBody><a:bodyPr /><a:lstStyle /><a:p><a:pPr lvl="0" indent="0" marL="0"><a:buNone /></a:pPr><a:r><a:rPr /><a:t>0.180</a:t></a:r></a:p></a:txBody></a:tc></a:tr><a:tr h="0"><a:tc><a:txBody><a:bodyPr /><a:lstStyle /><a:p><a:pPr lvl="0" indent="0" marL="0"><a:buNone /></a:pPr><a:r><a:rPr /><a:t>Lagged flood events</a:t></a:r></a:p></a:txBody></a:tc><a:tc><a:txBody><a:bodyPr /><a:lstStyle /><a:p><a:pPr lvl="0" indent="0" marL="0"><a:buNone /></a:pPr><a:r><a:rPr /><a:t>0.122</a:t></a:r></a:p></a:txBody></a:tc></a:tr></a:tbl></a:graphicData></a:graphic></p:graphicFrame></p:spTree></p:cSld>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Autoregression dominates. </a:t>
            </a:r>
            <a:r>
              <a:rPr b="1"/>
              <a:t>Lagged temperature is the strongest climate driver</a:t>
            </a:r>
            <a:r>
              <a:rPr/>
              <a:t> — consistent with the multi-pathway influence of temperature on pathogen biology, vector dynamics, and food safety.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Model performance — held-out twelve months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RMSE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MAPE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Random Forest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131.43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72.10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0.8563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41.48 %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XGBoost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129.07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69.50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0.8614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44.64 %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Multilayer Perceptron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128.07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71.45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0.8635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43.50 %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All three architectures converge within </a:t>
            </a:r>
            <a:r>
              <a:rPr b="1"/>
              <a:t>0.01 R²</a:t>
            </a:r>
            <a:r>
              <a:rPr/>
              <a:t> of one another.</a:t>
            </a:r>
          </a:p>
          <a:p>
            <a:pPr lvl="0" indent="0" marL="0">
              <a:buNone/>
            </a:pPr>
            <a:r>
              <a:rPr/>
              <a:t>The climate × autoregressive signal — not the model family — sets the predictive ceiling.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Why XGBoost is the operational choice</a:t>
            </a:r>
          </a:p>
          <a:p>
            <a:pPr lvl="0" indent="0" marL="1270000">
              <a:buNone/>
            </a:pPr>
            <a:r>
              <a:rPr sz="2000"/>
              <a:t>Selected on four criteria, each with practical consequence for field deployment.</a:t>
            </a:r>
          </a:p>
          <a:p>
            <a:pPr lvl="0" indent="0" marL="1270000">
              <a:buNone/>
            </a:pPr>
            <a:r>
              <a:rPr sz="2000" b="1"/>
              <a:t>None</a:t>
            </a:r>
          </a:p>
          <a:p>
            <a:pPr lvl="0" indent="0" marL="1270000">
              <a:buNone/>
            </a:pPr>
            <a:r>
              <a:rPr sz="2000"/>
              <a:t>The four criteria</a:t>
            </a:r>
          </a:p>
          <a:p>
            <a:pPr lvl="0" indent="0" marL="1270000">
              <a:buNone/>
            </a:pPr>
            <a:r>
              <a:rPr sz="2000" b="1"/>
              <a:t>Interpretability.</a:t>
            </a:r>
            <a:r>
              <a:rPr sz="2000"/>
              <a:t> Gain-based feature importance is accessible to non-technical decision-makers.</a:t>
            </a:r>
          </a:p>
          <a:p>
            <a:pPr lvl="0" indent="0" marL="1270000">
              <a:buNone/>
            </a:pPr>
            <a:r>
              <a:rPr sz="2000" b="1"/>
              <a:t>Robustness under missing data.</a:t>
            </a:r>
            <a:r>
              <a:rPr sz="2000"/>
              <a:t> Real-world surveillance ingestion is incomplete; XGBoost degrades gracefully.</a:t>
            </a:r>
          </a:p>
          <a:p>
            <a:pPr lvl="0" indent="0" marL="1270000">
              <a:buNone/>
            </a:pPr>
            <a:r>
              <a:rPr sz="2000" b="1"/>
              <a:t>Reproducibility.</a:t>
            </a:r>
            <a:r>
              <a:rPr sz="2000"/>
              <a:t> Tree ensembles are deterministic under a fixed seed; neural-network trajectories vary with batch order.</a:t>
            </a:r>
          </a:p>
          <a:p>
            <a:pPr lvl="0" indent="0" marL="1270000">
              <a:buNone/>
            </a:pPr>
            <a:r>
              <a:rPr sz="2000" b="1"/>
              <a:t>Lowest mean absolute error.</a:t>
            </a:r>
            <a:r>
              <a:rPr sz="2000"/>
              <a:t> Sixty-nine and a half cases per district-month — the most operationally relevant absolute-error metric.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Projections under climate change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Scenario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Precipitation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Predicted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Δ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Baseline · 2015 – 2023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127 mm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14.3 °C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375,000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—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SSP2-4.5 · moderate · 2050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146 mm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15.3 °C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469,000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+25 %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SSP5-8.5 · high · 2050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165 mm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15.8 °C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525,000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+40 %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Monte Carlo propagation with one thousand draws; climate perturbations from CMIP6 regional projections.</a:t>
            </a:r>
          </a:p>
          <a:p>
            <a:pPr lvl="0" indent="0" marL="0">
              <a:buNone/>
            </a:pPr>
            <a:r>
              <a:rPr/>
              <a:t>These are indicative scenario-conditional projections, not precise forecasts.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Policy implications</a:t>
            </a:r>
          </a:p>
          <a:p>
            <a:pPr lvl="0" indent="0" marL="0">
              <a:buNone/>
            </a:pPr>
            <a:r>
              <a:rPr/>
              <a:t>Disease control cannot rely solely on vaccination or clinical management without </a:t>
            </a:r>
            <a:r>
              <a:rPr b="1"/>
              <a:t>parallel investment in climate-resilient water, sanitation, and hygiene infrastructure</a:t>
            </a:r>
            <a:r>
              <a:rPr/>
              <a:t>.</a:t>
            </a:r>
          </a:p>
          <a:p>
            <a:pPr lvl="0" indent="0" marL="0">
              <a:buNone/>
            </a:pPr>
            <a:r>
              <a:rPr/>
              <a:t>The one-month predictive lead time achievable from this framework is sufficient to </a:t>
            </a:r>
            <a:r>
              <a:rPr b="1"/>
              <a:t>pre-position</a:t>
            </a:r>
            <a:r>
              <a:rPr/>
              <a:t> oral rehydration therapy, antibiotics, water-purification tablets, and community health workers ahead of forecast contamination spikes.</a:t>
            </a:r>
          </a:p>
          <a:p>
            <a:pPr lvl="0" indent="0" marL="0">
              <a:buNone/>
            </a:pPr>
            <a:r>
              <a:rPr/>
              <a:t>This work aligns directly with the health-sector priorities of Nepal’s National Adaptation Plan 2021 – 2050.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Closing</a:t>
            </a:r>
          </a:p>
          <a:p>
            <a:pPr lvl="0" indent="0" marL="0">
              <a:buNone/>
            </a:pPr>
            <a:r>
              <a:rPr/>
              <a:t>The predictive ceiling is not set by the choice of model, but by the climate–autoregressive signal already present in the data Nepal already collects.</a:t>
            </a:r>
          </a:p>
          <a:p>
            <a:pPr lvl="0" indent="0" marL="0">
              <a:buNone/>
            </a:pPr>
            <a:r>
              <a:rPr/>
              <a:t>The infrastructure for climate-informed early warning of typhoid fever therefore exists today.</a:t>
            </a:r>
          </a:p>
          <a:p>
            <a:pPr lvl="0" indent="0" marL="0">
              <a:buNone/>
            </a:pPr>
            <a:r>
              <a:rPr/>
              <a:t>What remains is the institutional decision to deploy it.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Predictive Modeling of Typhoid Incidence in Nepal</dc:title>
  <dc:creator>Kritika Baral</dc:creator>
  <cp:keywords/>
  <dcterms:created xsi:type="dcterms:W3CDTF">2026-05-22T16:55:26Z</dcterms:created>
  <dcterms:modified xsi:type="dcterms:W3CDTF">2026-05-22T16:55:26Z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s">
    <vt:lpwstr/>
  </property>
  <property fmtid="{D5CDD505-2E9C-101B-9397-08002B2CF9AE}" pid="3" name="biblio-config">
    <vt:lpwstr>True</vt:lpwstr>
  </property>
  <property fmtid="{D5CDD505-2E9C-101B-9397-08002B2CF9AE}" pid="4" name="bibliography">
    <vt:lpwstr/>
  </property>
  <property fmtid="{D5CDD505-2E9C-101B-9397-08002B2CF9AE}" pid="5" name="by-author">
    <vt:lpwstr/>
  </property>
  <property fmtid="{D5CDD505-2E9C-101B-9397-08002B2CF9AE}" pid="6" name="csl">
    <vt:lpwstr>https://www.zotero.org/styles/apa</vt:lpwstr>
  </property>
  <property fmtid="{D5CDD505-2E9C-101B-9397-08002B2CF9AE}" pid="7" name="date">
    <vt:lpwstr>May 2026</vt:lpwstr>
  </property>
  <property fmtid="{D5CDD505-2E9C-101B-9397-08002B2CF9AE}" pid="8" name="date-format">
    <vt:lpwstr>MMMM YYYY</vt:lpwstr>
  </property>
  <property fmtid="{D5CDD505-2E9C-101B-9397-08002B2CF9AE}" pid="9" name="engines">
    <vt:lpwstr/>
  </property>
  <property fmtid="{D5CDD505-2E9C-101B-9397-08002B2CF9AE}" pid="10" name="header-includes">
    <vt:lpwstr/>
  </property>
  <property fmtid="{D5CDD505-2E9C-101B-9397-08002B2CF9AE}" pid="11" name="include-after">
    <vt:lpwstr/>
  </property>
  <property fmtid="{D5CDD505-2E9C-101B-9397-08002B2CF9AE}" pid="12" name="include-before">
    <vt:lpwstr/>
  </property>
  <property fmtid="{D5CDD505-2E9C-101B-9397-08002B2CF9AE}" pid="13" name="labels">
    <vt:lpwstr/>
  </property>
  <property fmtid="{D5CDD505-2E9C-101B-9397-08002B2CF9AE}" pid="14" name="subtitle">
    <vt:lpwstr>Manuscript · Research Presentation</vt:lpwstr>
  </property>
  <property fmtid="{D5CDD505-2E9C-101B-9397-08002B2CF9AE}" pid="15" name="toc-title">
    <vt:lpwstr>Table of contents</vt:lpwstr>
  </property>
</Properties>
</file>