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8.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8.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Predictive Modeling of Typhoid Incidence in Nepal</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Master’s Thesis · Defense Presentation</a:t>
            </a:r>
            <a:br/>
            <a:br/>
            <a:r>
              <a:rPr/>
              <a:t>Kritika Baral</a:t>
            </a:r>
          </a:p>
        </p:txBody>
      </p:sp>
      <p:sp>
        <p:nvSpPr>
          <p:cNvPr id="4" name="Date Placeholder 3"/>
          <p:cNvSpPr>
            <a:spLocks noGrp="1"/>
          </p:cNvSpPr>
          <p:nvPr>
            <p:ph idx="10" sz="half" type="dt"/>
          </p:nvPr>
        </p:nvSpPr>
        <p:spPr/>
        <p:txBody>
          <a:bodyPr/>
          <a:lstStyle/>
          <a:p>
            <a:pPr lvl="0" indent="0" marL="0">
              <a:buNone/>
            </a:pPr>
            <a:r>
              <a:rPr/>
              <a:t>May 2026</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Master’s Thesis · Defense Presentation</a:t>
            </a:r>
          </a:p>
          <a:p>
            <a:pPr lvl="0" indent="0" marL="0">
              <a:buNone/>
            </a:pPr>
            <a:r>
              <a:rPr/>
              <a:t>Predictive Modeling of Typhoid Incidence in Nepal</a:t>
            </a:r>
          </a:p>
          <a:p>
            <a:pPr lvl="0" indent="0" marL="0">
              <a:buNone/>
            </a:pPr>
            <a:r>
              <a:rPr/>
              <a:t>Under extreme climate-change scenarios using machine learning</a:t>
            </a:r>
          </a:p>
          <a:p>
            <a:pPr lvl="0" indent="0" marL="0">
              <a:buNone/>
            </a:pPr>
            <a:r>
              <a:rPr/>
              <a:t>Kritika Baral</a:t>
            </a:r>
          </a:p>
          <a:p>
            <a:pPr lvl="0" indent="0" marL="0">
              <a:buNone/>
            </a:pPr>
            <a:r>
              <a:rPr/>
              <a:t>Master of Science in Health Informatics</a:t>
            </a:r>
            <a:br/>
            <a:r>
              <a:rPr/>
              <a:t>Department of Health Informatics · Kathmandu University · Dhulikhel, Nepal</a:t>
            </a:r>
            <a:br/>
            <a:r>
              <a:rPr/>
              <a:t>ORCID 0009-0007-1517-1063 · kritka.baral@gmail.com</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 question of consequence</a:t>
            </a:r>
          </a:p>
          <a:p>
            <a:pPr lvl="0" indent="0" marL="1270000">
              <a:buNone/>
            </a:pPr>
            <a:r>
              <a:rPr sz="2000"/>
              <a:t>Can climate-induced flood events, precipitation, temperature, and humidity predict typhoid incidence across Nepal’s seventy-seven districts well enough to make public-health action </a:t>
            </a:r>
            <a:r>
              <a:rPr sz="2000" b="1"/>
              <a:t>anticipatory rather than reactive</a:t>
            </a:r>
            <a:r>
              <a:rPr sz="2000"/>
              <a:t>?</a:t>
            </a:r>
          </a:p>
          <a:p>
            <a:pPr lvl="0" indent="0" marL="1270000">
              <a:buNone/>
            </a:pPr>
            <a:r>
              <a:rPr sz="2000" b="1"/>
              <a:t>None</a:t>
            </a:r>
          </a:p>
          <a:p>
            <a:pPr lvl="0" indent="0" marL="1270000">
              <a:buNone/>
            </a:pPr>
            <a:r>
              <a:rPr sz="2000"/>
              <a:t>The setting</a:t>
            </a:r>
          </a:p>
          <a:p>
            <a:pPr lvl="0" indent="0" marL="1270000">
              <a:buNone/>
            </a:pPr>
            <a:r>
              <a:rPr sz="2000"/>
              <a:t>Nepal records between </a:t>
            </a:r>
            <a:r>
              <a:rPr sz="2000" b="1"/>
              <a:t>eighty thousand and one hundred thousand clinically diagnosed typhoid cases annually</a:t>
            </a:r>
            <a:r>
              <a:rPr sz="2000"/>
              <a:t>, concentrated in the flood-prone Terai plains. Existing surveillance is reactive: cases are counted </a:t>
            </a:r>
            <a:r>
              <a:rPr sz="2000" i="1"/>
              <a:t>after</a:t>
            </a:r>
            <a:r>
              <a:rPr sz="2000"/>
              <a:t> presentation — leaving no lead time for water purification, chlorination, or hygiene campaigns.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The scale of the work</a:t>
            </a:r>
          </a:p>
          <a:p>
            <a:pPr lvl="0" indent="0" marL="0">
              <a:buNone/>
            </a:pPr>
            <a:r>
              <a:rPr/>
              <a:t>77 Administrative districts of Nepal</a:t>
            </a:r>
          </a:p>
          <a:p>
            <a:pPr lvl="0" indent="0" marL="0">
              <a:buNone/>
            </a:pPr>
            <a:r>
              <a:rPr/>
              <a:t>108 Months · January 2015 – December 2023</a:t>
            </a:r>
          </a:p>
          <a:p>
            <a:pPr lvl="0" indent="0" marL="0">
              <a:buNone/>
            </a:pPr>
            <a:r>
              <a:rPr/>
              <a:t>7,327 Valid district-month observations</a:t>
            </a:r>
          </a:p>
          <a:p>
            <a:pPr lvl="0" indent="0" marL="0">
              <a:buNone/>
            </a:pPr>
            <a:r>
              <a:rPr/>
              <a:t>The first national-scale, district-level, four-model machine-learning study of typhoid fever in Nepal, integrating four validated open-access national datasets within a single analytical framework.</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Four data foundations</a:t>
            </a:r>
          </a:p>
        </p:txBody>
      </p:sp>
      <p:graphicFrame>
        <p:nvGraphicFramePr>
          <p:cNvPr id="6" name="Content Placeholder 5"/>
          <p:cNvGraphicFramePr>
            <a:graphicFrameLocks noGrp="1"/>
          </p:cNvGraphicFramePr>
          <p:nvPr>
            <p:ph idx="1"/>
          </p:nvPr>
        </p:nvGraphicFramePr>
        <p:xfrm>
          <a:off x="3568700" y="203200"/>
          <a:ext cx="5105400" cy="4381500"/>
        </p:xfrm>
        <a:graphic>
          <a:graphicData uri="http://schemas.openxmlformats.org/drawingml/2006/table">
            <a:tbl>
              <a:tblPr firstRow="1" bandRow="1">
                <a:tableStyleId>{5C22544A-7EE6-4342-B048-85BDC9FD1C3A}</a:tableStyleId>
              </a:tblPr>
              <a:tblGrid>
                <a:gridCol w="1701800"/>
                <a:gridCol w="1701800"/>
                <a:gridCol w="1701800"/>
              </a:tblGrid>
              <a:tr h="0">
                <a:tc>
                  <a:txBody>
                    <a:bodyPr/>
                    <a:lstStyle/>
                    <a:p>
                      <a:pPr lvl="0" indent="0" marL="0">
                        <a:buNone/>
                      </a:pPr>
                      <a:r>
                        <a:rPr/>
                        <a:t>Source</a:t>
                      </a:r>
                    </a:p>
                  </a:txBody>
                  <a:tcPr/>
                </a:tc>
                <a:tc>
                  <a:txBody>
                    <a:bodyPr/>
                    <a:lstStyle/>
                    <a:p>
                      <a:pPr lvl="0" indent="0" marL="0">
                        <a:buNone/>
                      </a:pPr>
                      <a:r>
                        <a:rPr/>
                        <a:t>Variable</a:t>
                      </a:r>
                    </a:p>
                  </a:txBody>
                  <a:tcPr/>
                </a:tc>
                <a:tc>
                  <a:txBody>
                    <a:bodyPr/>
                    <a:lstStyle/>
                    <a:p>
                      <a:pPr lvl="0" indent="0" marL="0">
                        <a:buNone/>
                      </a:pPr>
                      <a:r>
                        <a:rPr/>
                        <a:t>Provider</a:t>
                      </a:r>
                    </a:p>
                  </a:txBody>
                  <a:tcPr/>
                </a:tc>
              </a:tr>
              <a:tr h="0">
                <a:tc>
                  <a:txBody>
                    <a:bodyPr/>
                    <a:lstStyle/>
                    <a:p>
                      <a:pPr lvl="0" indent="0" marL="0">
                        <a:buNone/>
                      </a:pPr>
                      <a:r>
                        <a:rPr/>
                        <a:t>HMIS</a:t>
                      </a:r>
                    </a:p>
                  </a:txBody>
                </a:tc>
                <a:tc>
                  <a:txBody>
                    <a:bodyPr/>
                    <a:lstStyle/>
                    <a:p>
                      <a:pPr lvl="0" indent="0" marL="0">
                        <a:buNone/>
                      </a:pPr>
                      <a:r>
                        <a:rPr/>
                        <a:t>Monthly outpatient typhoid cases</a:t>
                      </a:r>
                    </a:p>
                  </a:txBody>
                </a:tc>
                <a:tc>
                  <a:txBody>
                    <a:bodyPr/>
                    <a:lstStyle/>
                    <a:p>
                      <a:pPr lvl="0" indent="0" marL="0">
                        <a:buNone/>
                      </a:pPr>
                      <a:r>
                        <a:rPr/>
                        <a:t>Ministry of Health and Population</a:t>
                      </a:r>
                    </a:p>
                  </a:txBody>
                </a:tc>
              </a:tr>
              <a:tr h="0">
                <a:tc>
                  <a:txBody>
                    <a:bodyPr/>
                    <a:lstStyle/>
                    <a:p>
                      <a:pPr lvl="0" indent="0" marL="0">
                        <a:buNone/>
                      </a:pPr>
                      <a:r>
                        <a:rPr/>
                        <a:t>CHIRPS</a:t>
                      </a:r>
                    </a:p>
                  </a:txBody>
                </a:tc>
                <a:tc>
                  <a:txBody>
                    <a:bodyPr/>
                    <a:lstStyle/>
                    <a:p>
                      <a:pPr lvl="0" indent="0" marL="0">
                        <a:buNone/>
                      </a:pPr>
                      <a:r>
                        <a:rPr/>
                        <a:t>Precipitation (5 km resolution)</a:t>
                      </a:r>
                    </a:p>
                  </a:txBody>
                </a:tc>
                <a:tc>
                  <a:txBody>
                    <a:bodyPr/>
                    <a:lstStyle/>
                    <a:p>
                      <a:pPr lvl="0" indent="0" marL="0">
                        <a:buNone/>
                      </a:pPr>
                      <a:r>
                        <a:rPr/>
                        <a:t>Climate Hazards Group</a:t>
                      </a:r>
                    </a:p>
                  </a:txBody>
                </a:tc>
              </a:tr>
              <a:tr h="0">
                <a:tc>
                  <a:txBody>
                    <a:bodyPr/>
                    <a:lstStyle/>
                    <a:p>
                      <a:pPr lvl="0" indent="0" marL="0">
                        <a:buNone/>
                      </a:pPr>
                      <a:r>
                        <a:rPr/>
                        <a:t>ERA5-Land</a:t>
                      </a:r>
                    </a:p>
                  </a:txBody>
                </a:tc>
                <a:tc>
                  <a:txBody>
                    <a:bodyPr/>
                    <a:lstStyle/>
                    <a:p>
                      <a:pPr lvl="0" indent="0" marL="0">
                        <a:buNone/>
                      </a:pPr>
                      <a:r>
                        <a:rPr/>
                        <a:t>Temperature, humidity (9 km resolution)</a:t>
                      </a:r>
                    </a:p>
                  </a:txBody>
                </a:tc>
                <a:tc>
                  <a:txBody>
                    <a:bodyPr/>
                    <a:lstStyle/>
                    <a:p>
                      <a:pPr lvl="0" indent="0" marL="0">
                        <a:buNone/>
                      </a:pPr>
                      <a:r>
                        <a:rPr/>
                        <a:t>ECMWF · Copernicus</a:t>
                      </a:r>
                    </a:p>
                  </a:txBody>
                </a:tc>
              </a:tr>
              <a:tr h="0">
                <a:tc>
                  <a:txBody>
                    <a:bodyPr/>
                    <a:lstStyle/>
                    <a:p>
                      <a:pPr lvl="0" indent="0" marL="0">
                        <a:buNone/>
                      </a:pPr>
                      <a:r>
                        <a:rPr/>
                        <a:t>DRR Portal</a:t>
                      </a:r>
                    </a:p>
                  </a:txBody>
                </a:tc>
                <a:tc>
                  <a:txBody>
                    <a:bodyPr/>
                    <a:lstStyle/>
                    <a:p>
                      <a:pPr lvl="0" indent="0" marL="0">
                        <a:buNone/>
                      </a:pPr>
                      <a:r>
                        <a:rPr/>
                        <a:t>Flood event counts</a:t>
                      </a:r>
                    </a:p>
                  </a:txBody>
                </a:tc>
                <a:tc>
                  <a:txBody>
                    <a:bodyPr/>
                    <a:lstStyle/>
                    <a:p>
                      <a:pPr lvl="0" indent="0" marL="0">
                        <a:buNone/>
                      </a:pPr>
                      <a:r>
                        <a:rPr/>
                        <a:t>NDRRMA</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Bikram Sambat to Gregorian calendar conversion; CBS three-digit district-code reconciliation; area-weighted zonal aggregation of climate grids to district polygons.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Feature engineering</a:t>
            </a:r>
          </a:p>
          <a:p>
            <a:pPr lvl="0" indent="0" marL="0">
              <a:buNone/>
            </a:pPr>
            <a:r>
              <a:rPr/>
              <a:t>Eleven predictors, organized into five functional categories. All lag and rolling features are computed within each district to prevent cross-district data leakage.</a:t>
            </a:r>
          </a:p>
        </p:txBody>
      </p:sp>
      <p:graphicFrame>
        <p:nvGraphicFramePr>
          <p:cNvPr id="6" name="Content Placeholder 5"/>
          <p:cNvGraphicFramePr>
            <a:graphicFrameLocks noGrp="1"/>
          </p:cNvGraphicFramePr>
          <p:nvPr>
            <p:ph idx="1"/>
          </p:nvPr>
        </p:nvGraphicFramePr>
        <p:xfrm>
          <a:off x="3568700" y="203200"/>
          <a:ext cx="5105400" cy="4381500"/>
        </p:xfrm>
        <a:graphic>
          <a:graphicData uri="http://schemas.openxmlformats.org/drawingml/2006/table">
            <a:tbl>
              <a:tblPr firstRow="1" bandRow="1">
                <a:tableStyleId>{5C22544A-7EE6-4342-B048-85BDC9FD1C3A}</a:tableStyleId>
              </a:tblPr>
              <a:tblGrid>
                <a:gridCol w="2552700"/>
                <a:gridCol w="2552700"/>
              </a:tblGrid>
              <a:tr h="0">
                <a:tc>
                  <a:txBody>
                    <a:bodyPr/>
                    <a:lstStyle/>
                    <a:p>
                      <a:pPr lvl="0" indent="0" marL="0">
                        <a:buNone/>
                      </a:pPr>
                      <a:r>
                        <a:rPr/>
                        <a:t>Category</a:t>
                      </a:r>
                    </a:p>
                  </a:txBody>
                  <a:tcPr/>
                </a:tc>
                <a:tc>
                  <a:txBody>
                    <a:bodyPr/>
                    <a:lstStyle/>
                    <a:p>
                      <a:pPr lvl="0" indent="0" marL="0">
                        <a:buNone/>
                      </a:pPr>
                      <a:r>
                        <a:rPr/>
                        <a:t>Features</a:t>
                      </a:r>
                    </a:p>
                  </a:txBody>
                  <a:tcPr/>
                </a:tc>
              </a:tr>
              <a:tr h="0">
                <a:tc>
                  <a:txBody>
                    <a:bodyPr/>
                    <a:lstStyle/>
                    <a:p>
                      <a:pPr lvl="0" indent="0" marL="0">
                        <a:buNone/>
                      </a:pPr>
                      <a:r>
                        <a:rPr/>
                        <a:t>Autoregressive</a:t>
                      </a:r>
                    </a:p>
                  </a:txBody>
                </a:tc>
                <a:tc>
                  <a:txBody>
                    <a:bodyPr/>
                    <a:lstStyle/>
                    <a:p>
                      <a:pPr lvl="0" indent="0" marL="0">
                        <a:buNone/>
                      </a:pPr>
                      <a:r>
                        <a:rPr/>
                        <a:t>Prior month’s case count</a:t>
                      </a:r>
                    </a:p>
                  </a:txBody>
                </a:tc>
              </a:tr>
              <a:tr h="0">
                <a:tc>
                  <a:txBody>
                    <a:bodyPr/>
                    <a:lstStyle/>
                    <a:p>
                      <a:pPr lvl="0" indent="0" marL="0">
                        <a:buNone/>
                      </a:pPr>
                      <a:r>
                        <a:rPr/>
                        <a:t>Lagged climate</a:t>
                      </a:r>
                    </a:p>
                  </a:txBody>
                </a:tc>
                <a:tc>
                  <a:txBody>
                    <a:bodyPr/>
                    <a:lstStyle/>
                    <a:p>
                      <a:pPr lvl="0" indent="0" marL="0">
                        <a:buNone/>
                      </a:pPr>
                      <a:r>
                        <a:rPr/>
                        <a:t>Precipitation · Temperature · Humidity · Flood events</a:t>
                      </a:r>
                    </a:p>
                  </a:txBody>
                </a:tc>
              </a:tr>
              <a:tr h="0">
                <a:tc>
                  <a:txBody>
                    <a:bodyPr/>
                    <a:lstStyle/>
                    <a:p>
                      <a:pPr lvl="0" indent="0" marL="0">
                        <a:buNone/>
                      </a:pPr>
                      <a:r>
                        <a:rPr/>
                        <a:t>Cumulative climate</a:t>
                      </a:r>
                    </a:p>
                  </a:txBody>
                </a:tc>
                <a:tc>
                  <a:txBody>
                    <a:bodyPr/>
                    <a:lstStyle/>
                    <a:p>
                      <a:pPr lvl="0" indent="0" marL="0">
                        <a:buNone/>
                      </a:pPr>
                      <a:r>
                        <a:rPr/>
                        <a:t>Three-month rolling precipitation · temperature</a:t>
                      </a:r>
                    </a:p>
                  </a:txBody>
                </a:tc>
              </a:tr>
              <a:tr h="0">
                <a:tc>
                  <a:txBody>
                    <a:bodyPr/>
                    <a:lstStyle/>
                    <a:p>
                      <a:pPr lvl="0" indent="0" marL="0">
                        <a:buNone/>
                      </a:pPr>
                      <a:r>
                        <a:rPr/>
                        <a:t>Seasonal indicator</a:t>
                      </a:r>
                    </a:p>
                  </a:txBody>
                </a:tc>
                <a:tc>
                  <a:txBody>
                    <a:bodyPr/>
                    <a:lstStyle/>
                    <a:p>
                      <a:pPr lvl="0" indent="0" marL="0">
                        <a:buNone/>
                      </a:pPr>
                      <a:r>
                        <a:rPr/>
                        <a:t>Monsoon flag (June–September)</a:t>
                      </a:r>
                    </a:p>
                  </a:txBody>
                </a:tc>
              </a:tr>
              <a:tr h="0">
                <a:tc>
                  <a:txBody>
                    <a:bodyPr/>
                    <a:lstStyle/>
                    <a:p>
                      <a:pPr lvl="0" indent="0" marL="0">
                        <a:buNone/>
                      </a:pPr>
                      <a:r>
                        <a:rPr/>
                        <a:t>Cyclical encoding</a:t>
                      </a:r>
                    </a:p>
                  </a:txBody>
                </a:tc>
                <a:tc>
                  <a:txBody>
                    <a:bodyPr/>
                    <a:lstStyle/>
                    <a:p>
                      <a:pPr lvl="0" indent="0" marL="0">
                        <a:buNone/>
                      </a:pPr>
                      <a:r>
                        <a:rPr/>
                        <a:t>Sine and cosine of calendar month</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lvl="0" indent="0" marL="0">
                  <a:buNone/>
                </a:pPr>
                <a:r>
                  <a:rPr/>
                  <a:t>Target variable: </a:t>
                </a:r>
                <a14:m>
                  <m:oMath xmlns:m="http://schemas.openxmlformats.org/officeDocument/2006/math">
                    <m:r>
                      <m:rPr>
                        <m:sty m:val="p"/>
                      </m:rPr>
                      <m:t>log</m:t>
                    </m:r>
                    <m:r>
                      <m:rPr>
                        <m:sty m:val="p"/>
                      </m:rPr>
                      <m:t>(</m:t>
                    </m:r>
                    <m:r>
                      <m:t>1</m:t>
                    </m:r>
                    <m:r>
                      <m:rPr>
                        <m:sty m:val="p"/>
                      </m:rPr>
                      <m:t>+</m:t>
                    </m:r>
                    <m:r>
                      <m:rPr>
                        <m:nor/>
                        <m:sty m:val="p"/>
                      </m:rPr>
                      <m:t>cases</m:t>
                    </m:r>
                    <m:r>
                      <m:rPr>
                        <m:sty m:val="p"/>
                      </m:rPr>
                      <m:t>)</m:t>
                    </m:r>
                  </m:oMath>
                </a14:m>
                <a:r>
                  <a:rPr/>
                  <a:t> to stabilize variance over the heavy right tail.</a:t>
                </a:r>
              </a:p>
            </p:txBody>
          </p:sp>
        </mc:Choice>
      </mc:AlternateContent>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Four architectures, one ensemble</a:t>
            </a:r>
          </a:p>
        </p:txBody>
      </p:sp>
      <p:graphicFrame>
        <p:nvGraphicFramePr>
          <p:cNvPr id="6" name="Content Placeholder 5"/>
          <p:cNvGraphicFramePr>
            <a:graphicFrameLocks noGrp="1"/>
          </p:cNvGraphicFramePr>
          <p:nvPr>
            <p:ph idx="1"/>
          </p:nvPr>
        </p:nvGraphicFramePr>
        <p:xfrm>
          <a:off x="3568700" y="203200"/>
          <a:ext cx="5105400" cy="4381500"/>
        </p:xfrm>
        <a:graphic>
          <a:graphicData uri="http://schemas.openxmlformats.org/drawingml/2006/table">
            <a:tbl>
              <a:tblPr firstRow="1" bandRow="1">
                <a:tableStyleId>{5C22544A-7EE6-4342-B048-85BDC9FD1C3A}</a:tableStyleId>
              </a:tblPr>
              <a:tblGrid>
                <a:gridCol w="2552700"/>
                <a:gridCol w="2552700"/>
              </a:tblGrid>
              <a:tr h="0">
                <a:tc>
                  <a:txBody>
                    <a:bodyPr/>
                    <a:lstStyle/>
                    <a:p>
                      <a:pPr lvl="0" indent="0" marL="0">
                        <a:buNone/>
                      </a:pPr>
                      <a:r>
                        <a:rPr/>
                        <a:t>Model</a:t>
                      </a:r>
                    </a:p>
                  </a:txBody>
                  <a:tcPr/>
                </a:tc>
                <a:tc>
                  <a:txBody>
                    <a:bodyPr/>
                    <a:lstStyle/>
                    <a:p>
                      <a:pPr lvl="0" indent="0" marL="0">
                        <a:buNone/>
                      </a:pPr>
                      <a:r>
                        <a:rPr/>
                        <a:t>Architecture</a:t>
                      </a:r>
                    </a:p>
                  </a:txBody>
                  <a:tcPr/>
                </a:tc>
              </a:tr>
              <a:tr h="0">
                <a:tc>
                  <a:txBody>
                    <a:bodyPr/>
                    <a:lstStyle/>
                    <a:p>
                      <a:pPr lvl="0" indent="0" marL="0">
                        <a:buNone/>
                      </a:pPr>
                      <a:r>
                        <a:rPr/>
                        <a:t>Random Forest</a:t>
                      </a:r>
                    </a:p>
                  </a:txBody>
                </a:tc>
                <a:tc>
                  <a:txBody>
                    <a:bodyPr/>
                    <a:lstStyle/>
                    <a:p>
                      <a:pPr lvl="0" indent="0" marL="0">
                        <a:buNone/>
                      </a:pPr>
                      <a:r>
                        <a:rPr/>
                        <a:t>500 trees · max depth unbounded · min samples leaf 2</a:t>
                      </a:r>
                    </a:p>
                  </a:txBody>
                </a:tc>
              </a:tr>
              <a:tr h="0">
                <a:tc>
                  <a:txBody>
                    <a:bodyPr/>
                    <a:lstStyle/>
                    <a:p>
                      <a:pPr lvl="0" indent="0" marL="0">
                        <a:buNone/>
                      </a:pPr>
                      <a:r>
                        <a:rPr/>
                        <a:t>Extreme Gradient Boosting</a:t>
                      </a:r>
                    </a:p>
                  </a:txBody>
                </a:tc>
                <a:tc>
                  <a:txBody>
                    <a:bodyPr/>
                    <a:lstStyle/>
                    <a:p>
                      <a:pPr lvl="0" indent="0" marL="0">
                        <a:buNone/>
                      </a:pPr>
                      <a:r>
                        <a:rPr/>
                        <a:t>400 estimators · depth 6 · L1 + L2 regularization</a:t>
                      </a:r>
                    </a:p>
                  </a:txBody>
                </a:tc>
              </a:tr>
              <a:tr h="0">
                <a:tc>
                  <a:txBody>
                    <a:bodyPr/>
                    <a:lstStyle/>
                    <a:p>
                      <a:pPr lvl="0" indent="0" marL="0">
                        <a:buNone/>
                      </a:pPr>
                      <a:r>
                        <a:rPr/>
                        <a:t>Multilayer Perceptron</a:t>
                      </a:r>
                    </a:p>
                  </a:txBody>
                </a:tc>
                <a:tc>
                  <a:txBody>
                    <a:bodyPr/>
                    <a:lstStyle/>
                    <a:p>
                      <a:pPr lvl="0" indent="0" marL="0">
                        <a:buNone/>
                      </a:pPr>
                      <a:r>
                        <a:rPr/>
                        <a:t>Hidden layers (128, 64, 32) · ReLU · early stopping</a:t>
                      </a:r>
                    </a:p>
                  </a:txBody>
                </a:tc>
              </a:tr>
              <a:tr h="0">
                <a:tc>
                  <a:txBody>
                    <a:bodyPr/>
                    <a:lstStyle/>
                    <a:p>
                      <a:pPr lvl="0" indent="0" marL="0">
                        <a:buNone/>
                      </a:pPr>
                      <a:r>
                        <a:rPr b="1"/>
                        <a:t>Weighted Ensemble</a:t>
                      </a:r>
                    </a:p>
                  </a:txBody>
                </a:tc>
                <a:tc>
                  <a:txBody>
                    <a:bodyPr/>
                    <a:lstStyle/>
                    <a:p>
                      <a:pPr lvl="0" indent="0" marL="0">
                        <a:buNone/>
                      </a:pPr>
                      <a:r>
                        <a:rPr/>
                        <a:t>SLSQP-optimized weights: XGBoost 0.45 · MLP 0.35 · RF 0.20</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Strictly chronological train–test partition. Ensemble weights are optimized on a held-out validation slice of the training set — never on the test set.</a:t>
            </a:r>
          </a:p>
        </p:txBody>
      </p:sp>
    </p:spTree>
  </p:cSld>
</p:sld>
</file>

<file path=ppt/slides/slide11.xml><?xml version="1.0" encoding="UTF-8"?><p:sld xmlns:a="http://schemas.openxmlformats.org/drawingml/2006/main" xmlns:r="http://schemas.openxmlformats.org/officeDocument/2006/relationships" xmlns:p="http://schemas.openxmlformats.org/presentationml/2006/main"><p:cSld><p:spTree><p:nvGrpSpPr><p:cNvPr id="1" name="" /><p:cNvGrpSpPr /><p:nvPr /></p:nvGrpSpPr><p:grpSpPr><a:xfrm><a:off x="0" y="0" /><a:ext cx="0" cy="0" /><a:chOff x="0" y="0" /><a:chExt cx="0" cy="0" /></a:xfrm></p:grpSpPr><p:sp><p:nvSpPr><p:cNvPr id="4" name="Text Placeholder 3" /><p:cNvSpPr><a:spLocks noGrp="1" /></p:cNvSpPr><p:nvPr><p:ph idx="2" sz="half" type="body" /></p:nvPr></p:nvSpPr><p:spPr /><p:txBody><a:bodyPr /><a:lstStyle /><a:p><a:pPr lvl="0" indent="0" marL="0"><a:spcBef><a:spcPts val="3000" /></a:spcBef><a:buNone /></a:pPr><a:r><a:rPr b="1" /><a:t>What carries the signal</a:t></a:r></a:p></p:txBody></p:sp><p:graphicFrame><p:nvGraphicFramePr><p:cNvPr id="6" name="Content Placeholder 5" /><p:cNvGraphicFramePr><a:graphicFrameLocks noGrp="1" /></p:cNvGraphicFramePr><p:nvPr><p:ph idx="1" /></p:nvPr></p:nvGraphicFramePr><p:xfrm><a:off x="3568700" y="203200" /><a:ext cx="5105400" cy="4381500" /></p:xfrm><a:graphic><a:graphicData uri="http://schemas.openxmlformats.org/drawingml/2006/table"><a:tbl><a:tblPr firstRow="1" bandRow="1"><a:tableStyleId>{5C22544A-7EE6-4342-B048-85BDC9FD1C3A}</a:tableStyleId></a:tblPr><a:tblGrid><a:gridCol w="2552700" /><a:gridCol w="2552700" /></a:tblGrid><a:tr h="0"><a:tc><a:txBody><a:bodyPr /><a:lstStyle /><a:p><a:pPr lvl="0" indent="0" marL="0"><a:buNone /></a:pPr><a:r><a:rPr /><a:t>Feature</a:t></a:r></a:p></a:txBody><a:tcPr /></a:tc><a:tc><a:txBody><a:bodyPr /><a:lstStyle /><a:p><a:pPr lvl="0" indent="0" marL="0"><a:buNone /></a:pPr><a:r><a:rPr /><a:t>Pearson correlation with </a:t></a:r><a14:m><m:oMath xmlns:m="http://schemas.openxmlformats.org/officeDocument/2006/math"><m:r><m:rPr><m:sty m:val="p" /></m:rPr><m:t>log</m:t></m:r><m:r><m:rPr><m:sty m:val="p" /></m:rPr><m:t>(</m:t></m:r><m:r><m:rPr><m:nor /><m:sty m:val="p" /></m:rPr><m:t>cases</m:t></m:r><m:r><m:rPr><m:sty m:val="p" /></m:rPr><m:t>)</m:t></m:r></m:oMath></a14:m></a:p></a:txBody><a:tcPr /></a:tc></a:tr><a:tr h="0"><a:tc><a:txBody><a:bodyPr /><a:lstStyle /><a:p><a:pPr lvl="0" indent="0" marL="0"><a:buNone /></a:pPr><a:r><a:rPr /><a:t>Prior month’s case count</a:t></a:r></a:p></a:txBody></a:tc><a:tc><a:txBody><a:bodyPr /><a:lstStyle /><a:p><a:pPr lvl="0" indent="0" marL="0"><a:buNone /></a:pPr><a:r><a:rPr /><a:t>0.731</a:t></a:r></a:p></a:txBody></a:tc></a:tr><a:tr h="0"><a:tc><a:txBody><a:bodyPr /><a:lstStyle /><a:p><a:pPr lvl="0" indent="0" marL="0"><a:buNone /></a:pPr><a:r><a:rPr /><a:t>Lagged mean temperature</a:t></a:r></a:p></a:txBody></a:tc><a:tc><a:txBody><a:bodyPr /><a:lstStyle /><a:p><a:pPr lvl="0" indent="0" marL="0"><a:buNone /></a:pPr><a:r><a:rPr /><a:t>0.599</a:t></a:r></a:p></a:txBody></a:tc></a:tr><a:tr h="0"><a:tc><a:txBody><a:bodyPr /><a:lstStyle /><a:p><a:pPr lvl="0" indent="0" marL="0"><a:buNone /></a:pPr><a:r><a:rPr /><a:t>Three-month rolling temperature</a:t></a:r></a:p></a:txBody></a:tc><a:tc><a:txBody><a:bodyPr /><a:lstStyle /><a:p><a:pPr lvl="0" indent="0" marL="0"><a:buNone /></a:pPr><a:r><a:rPr /><a:t>0.559</a:t></a:r></a:p></a:txBody></a:tc></a:tr><a:tr h="0"><a:tc><a:txBody><a:bodyPr /><a:lstStyle /><a:p><a:pPr lvl="0" indent="0" marL="0"><a:buNone /></a:pPr><a:r><a:rPr /><a:t>Lagged precipitation</a:t></a:r></a:p></a:txBody></a:tc><a:tc><a:txBody><a:bodyPr /><a:lstStyle /><a:p><a:pPr lvl="0" indent="0" marL="0"><a:buNone /></a:pPr><a:r><a:rPr /><a:t>0.313</a:t></a:r></a:p></a:txBody></a:tc></a:tr><a:tr h="0"><a:tc><a:txBody><a:bodyPr /><a:lstStyle /><a:p><a:pPr lvl="0" indent="0" marL="0"><a:buNone /></a:pPr><a:r><a:rPr /><a:t>Monsoon indicator</a:t></a:r></a:p></a:txBody></a:tc><a:tc><a:txBody><a:bodyPr /><a:lstStyle /><a:p><a:pPr lvl="0" indent="0" marL="0"><a:buNone /></a:pPr><a:r><a:rPr /><a:t>0.245</a:t></a:r></a:p></a:txBody></a:tc></a:tr><a:tr h="0"><a:tc><a:txBody><a:bodyPr /><a:lstStyle /><a:p><a:pPr lvl="0" indent="0" marL="0"><a:buNone /></a:pPr><a:r><a:rPr /><a:t>Lagged humidity</a:t></a:r></a:p></a:txBody></a:tc><a:tc><a:txBody><a:bodyPr /><a:lstStyle /><a:p><a:pPr lvl="0" indent="0" marL="0"><a:buNone /></a:pPr><a:r><a:rPr /><a:t>0.180</a:t></a:r></a:p></a:txBody></a:tc></a:tr><a:tr h="0"><a:tc><a:txBody><a:bodyPr /><a:lstStyle /><a:p><a:pPr lvl="0" indent="0" marL="0"><a:buNone /></a:pPr><a:r><a:rPr /><a:t>Lagged flood events</a:t></a:r></a:p></a:txBody></a:tc><a:tc><a:txBody><a:bodyPr /><a:lstStyle /><a:p><a:pPr lvl="0" indent="0" marL="0"><a:buNone /></a:pPr><a:r><a:rPr /><a:t>0.122</a:t></a:r></a:p></a:txBody></a:tc></a:tr></a:tbl></a:graphicData></a:graphic></p:graphicFrame></p:spTree></p:cSld></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Autoregression dominates. </a:t>
            </a:r>
            <a:r>
              <a:rPr b="1"/>
              <a:t>Lagged temperature is the strongest climate driver</a:t>
            </a:r>
            <a:r>
              <a:rPr/>
              <a:t> — consistent with the multi-pathway influence of temperature on pathogen biology, vector dynamics, and food safety.</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Model performance — held-out twelve months</a:t>
            </a:r>
          </a:p>
        </p:txBody>
      </p:sp>
      <p:graphicFrame>
        <p:nvGraphicFramePr>
          <p:cNvPr id="6" name="Content Placeholder 5"/>
          <p:cNvGraphicFramePr>
            <a:graphicFrameLocks noGrp="1"/>
          </p:cNvGraphicFramePr>
          <p:nvPr>
            <p:ph idx="1"/>
          </p:nvPr>
        </p:nvGraphicFramePr>
        <p:xfrm>
          <a:off x="3568700" y="203200"/>
          <a:ext cx="5105400" cy="4381500"/>
        </p:xfrm>
        <a:graphic>
          <a:graphicData uri="http://schemas.openxmlformats.org/drawingml/2006/table">
            <a:tbl>
              <a:tblPr firstRow="1" bandRow="1">
                <a:tableStyleId>{5C22544A-7EE6-4342-B048-85BDC9FD1C3A}</a:tableStyleId>
              </a:tblPr>
              <a:tblGrid>
                <a:gridCol w="1016000"/>
                <a:gridCol w="1016000"/>
                <a:gridCol w="1016000"/>
                <a:gridCol w="1016000"/>
                <a:gridCol w="1016000"/>
              </a:tblGrid>
              <a:tr h="0">
                <a:tc>
                  <a:txBody>
                    <a:bodyPr/>
                    <a:lstStyle/>
                    <a:p>
                      <a:pPr lvl="0" indent="0" marL="0">
                        <a:buNone/>
                      </a:pPr>
                      <a:r>
                        <a:rPr/>
                        <a:t>Model</a:t>
                      </a:r>
                    </a:p>
                  </a:txBody>
                  <a:tcPr/>
                </a:tc>
                <a:tc>
                  <a:txBody>
                    <a:bodyPr/>
                    <a:lstStyle/>
                    <a:p>
                      <a:pPr lvl="0" indent="0" marL="0">
                        <a:buNone/>
                      </a:pPr>
                      <a:r>
                        <a:rPr/>
                        <a:t>RMSE</a:t>
                      </a:r>
                    </a:p>
                  </a:txBody>
                  <a:tcPr/>
                </a:tc>
                <a:tc>
                  <a:txBody>
                    <a:bodyPr/>
                    <a:lstStyle/>
                    <a:p>
                      <a:pPr lvl="0" indent="0" marL="0">
                        <a:buNone/>
                      </a:pPr>
                      <a:r>
                        <a:rPr/>
                        <a:t>MAE</a:t>
                      </a:r>
                    </a:p>
                  </a:txBody>
                  <a:tcPr/>
                </a:tc>
                <a:tc>
                  <a:txBody>
                    <a:bodyPr/>
                    <a:lstStyle/>
                    <a:p>
                      <a:pPr lvl="0" indent="0" marL="0">
                        <a:buNone/>
                      </a:pPr>
                      <a:r>
                        <a:rPr/>
                        <a:t>R²</a:t>
                      </a:r>
                    </a:p>
                  </a:txBody>
                  <a:tcPr/>
                </a:tc>
                <a:tc>
                  <a:txBody>
                    <a:bodyPr/>
                    <a:lstStyle/>
                    <a:p>
                      <a:pPr lvl="0" indent="0" marL="0">
                        <a:buNone/>
                      </a:pPr>
                      <a:r>
                        <a:rPr/>
                        <a:t>MAPE</a:t>
                      </a:r>
                    </a:p>
                  </a:txBody>
                  <a:tcPr/>
                </a:tc>
              </a:tr>
              <a:tr h="0">
                <a:tc>
                  <a:txBody>
                    <a:bodyPr/>
                    <a:lstStyle/>
                    <a:p>
                      <a:pPr lvl="0" indent="0" marL="0">
                        <a:buNone/>
                      </a:pPr>
                      <a:r>
                        <a:rPr/>
                        <a:t>Random Forest</a:t>
                      </a:r>
                    </a:p>
                  </a:txBody>
                </a:tc>
                <a:tc>
                  <a:txBody>
                    <a:bodyPr/>
                    <a:lstStyle/>
                    <a:p>
                      <a:pPr lvl="0" indent="0" marL="0">
                        <a:buNone/>
                      </a:pPr>
                      <a:r>
                        <a:rPr/>
                        <a:t>131.43</a:t>
                      </a:r>
                    </a:p>
                  </a:txBody>
                </a:tc>
                <a:tc>
                  <a:txBody>
                    <a:bodyPr/>
                    <a:lstStyle/>
                    <a:p>
                      <a:pPr lvl="0" indent="0" marL="0">
                        <a:buNone/>
                      </a:pPr>
                      <a:r>
                        <a:rPr/>
                        <a:t>72.10</a:t>
                      </a:r>
                    </a:p>
                  </a:txBody>
                </a:tc>
                <a:tc>
                  <a:txBody>
                    <a:bodyPr/>
                    <a:lstStyle/>
                    <a:p>
                      <a:pPr lvl="0" indent="0" marL="0">
                        <a:buNone/>
                      </a:pPr>
                      <a:r>
                        <a:rPr/>
                        <a:t>0.8563</a:t>
                      </a:r>
                    </a:p>
                  </a:txBody>
                </a:tc>
                <a:tc>
                  <a:txBody>
                    <a:bodyPr/>
                    <a:lstStyle/>
                    <a:p>
                      <a:pPr lvl="0" indent="0" marL="0">
                        <a:buNone/>
                      </a:pPr>
                      <a:r>
                        <a:rPr/>
                        <a:t>41.48 %</a:t>
                      </a:r>
                    </a:p>
                  </a:txBody>
                </a:tc>
              </a:tr>
              <a:tr h="0">
                <a:tc>
                  <a:txBody>
                    <a:bodyPr/>
                    <a:lstStyle/>
                    <a:p>
                      <a:pPr lvl="0" indent="0" marL="0">
                        <a:buNone/>
                      </a:pPr>
                      <a:r>
                        <a:rPr/>
                        <a:t>XGBoost</a:t>
                      </a:r>
                    </a:p>
                  </a:txBody>
                </a:tc>
                <a:tc>
                  <a:txBody>
                    <a:bodyPr/>
                    <a:lstStyle/>
                    <a:p>
                      <a:pPr lvl="0" indent="0" marL="0">
                        <a:buNone/>
                      </a:pPr>
                      <a:r>
                        <a:rPr/>
                        <a:t>129.07</a:t>
                      </a:r>
                    </a:p>
                  </a:txBody>
                </a:tc>
                <a:tc>
                  <a:txBody>
                    <a:bodyPr/>
                    <a:lstStyle/>
                    <a:p>
                      <a:pPr lvl="0" indent="0" marL="0">
                        <a:buNone/>
                      </a:pPr>
                      <a:r>
                        <a:rPr/>
                        <a:t>69.50</a:t>
                      </a:r>
                    </a:p>
                  </a:txBody>
                </a:tc>
                <a:tc>
                  <a:txBody>
                    <a:bodyPr/>
                    <a:lstStyle/>
                    <a:p>
                      <a:pPr lvl="0" indent="0" marL="0">
                        <a:buNone/>
                      </a:pPr>
                      <a:r>
                        <a:rPr/>
                        <a:t>0.8614</a:t>
                      </a:r>
                    </a:p>
                  </a:txBody>
                </a:tc>
                <a:tc>
                  <a:txBody>
                    <a:bodyPr/>
                    <a:lstStyle/>
                    <a:p>
                      <a:pPr lvl="0" indent="0" marL="0">
                        <a:buNone/>
                      </a:pPr>
                      <a:r>
                        <a:rPr/>
                        <a:t>44.64 %</a:t>
                      </a:r>
                    </a:p>
                  </a:txBody>
                </a:tc>
              </a:tr>
              <a:tr h="0">
                <a:tc>
                  <a:txBody>
                    <a:bodyPr/>
                    <a:lstStyle/>
                    <a:p>
                      <a:pPr lvl="0" indent="0" marL="0">
                        <a:buNone/>
                      </a:pPr>
                      <a:r>
                        <a:rPr/>
                        <a:t>Multilayer Perceptron</a:t>
                      </a:r>
                    </a:p>
                  </a:txBody>
                </a:tc>
                <a:tc>
                  <a:txBody>
                    <a:bodyPr/>
                    <a:lstStyle/>
                    <a:p>
                      <a:pPr lvl="0" indent="0" marL="0">
                        <a:buNone/>
                      </a:pPr>
                      <a:r>
                        <a:rPr/>
                        <a:t>128.07</a:t>
                      </a:r>
                    </a:p>
                  </a:txBody>
                </a:tc>
                <a:tc>
                  <a:txBody>
                    <a:bodyPr/>
                    <a:lstStyle/>
                    <a:p>
                      <a:pPr lvl="0" indent="0" marL="0">
                        <a:buNone/>
                      </a:pPr>
                      <a:r>
                        <a:rPr/>
                        <a:t>71.45</a:t>
                      </a:r>
                    </a:p>
                  </a:txBody>
                </a:tc>
                <a:tc>
                  <a:txBody>
                    <a:bodyPr/>
                    <a:lstStyle/>
                    <a:p>
                      <a:pPr lvl="0" indent="0" marL="0">
                        <a:buNone/>
                      </a:pPr>
                      <a:r>
                        <a:rPr/>
                        <a:t>0.8635</a:t>
                      </a:r>
                    </a:p>
                  </a:txBody>
                </a:tc>
                <a:tc>
                  <a:txBody>
                    <a:bodyPr/>
                    <a:lstStyle/>
                    <a:p>
                      <a:pPr lvl="0" indent="0" marL="0">
                        <a:buNone/>
                      </a:pPr>
                      <a:r>
                        <a:rPr/>
                        <a:t>43.50 %</a:t>
                      </a:r>
                    </a:p>
                  </a:txBody>
                </a:tc>
              </a:tr>
              <a:tr h="0">
                <a:tc>
                  <a:txBody>
                    <a:bodyPr/>
                    <a:lstStyle/>
                    <a:p>
                      <a:pPr lvl="0" indent="0" marL="0">
                        <a:buNone/>
                      </a:pPr>
                      <a:r>
                        <a:rPr b="1"/>
                        <a:t>Weighted Ensemble</a:t>
                      </a:r>
                    </a:p>
                  </a:txBody>
                </a:tc>
                <a:tc>
                  <a:txBody>
                    <a:bodyPr/>
                    <a:lstStyle/>
                    <a:p>
                      <a:pPr lvl="0" indent="0" marL="0">
                        <a:buNone/>
                      </a:pPr>
                      <a:r>
                        <a:rPr b="1"/>
                        <a:t>126.20</a:t>
                      </a:r>
                    </a:p>
                  </a:txBody>
                </a:tc>
                <a:tc>
                  <a:txBody>
                    <a:bodyPr/>
                    <a:lstStyle/>
                    <a:p>
                      <a:pPr lvl="0" indent="0" marL="0">
                        <a:buNone/>
                      </a:pPr>
                      <a:r>
                        <a:rPr b="1"/>
                        <a:t>68.07</a:t>
                      </a:r>
                    </a:p>
                  </a:txBody>
                </a:tc>
                <a:tc>
                  <a:txBody>
                    <a:bodyPr/>
                    <a:lstStyle/>
                    <a:p>
                      <a:pPr lvl="0" indent="0" marL="0">
                        <a:buNone/>
                      </a:pPr>
                      <a:r>
                        <a:rPr b="1"/>
                        <a:t>0.8675</a:t>
                      </a:r>
                    </a:p>
                  </a:txBody>
                </a:tc>
                <a:tc>
                  <a:txBody>
                    <a:bodyPr/>
                    <a:lstStyle/>
                    <a:p>
                      <a:pPr lvl="0" indent="0" marL="0">
                        <a:buNone/>
                      </a:pPr>
                      <a:r>
                        <a:rPr b="1"/>
                        <a:t>41.01 %</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The Weighted Ensemble achieves the best performance on </a:t>
            </a:r>
            <a:r>
              <a:rPr b="1"/>
              <a:t>all four metrics simultaneously</a:t>
            </a:r>
            <a:r>
              <a:rPr/>
              <a:t> — strong evidence that ensemble combination genuinely improves prediction beyond any single architecture.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The headline result</a:t>
            </a:r>
          </a:p>
          <a:p>
            <a:pPr lvl="0" indent="0" marL="0">
              <a:buNone/>
            </a:pPr>
            <a:r>
              <a:rPr/>
              <a:t>0.8675 R² · held-out twelve months</a:t>
            </a:r>
          </a:p>
          <a:p>
            <a:pPr lvl="0" indent="0" marL="0">
              <a:buNone/>
            </a:pPr>
            <a:r>
              <a:rPr/>
              <a:t>126.20 RMSE · cases per district per month</a:t>
            </a:r>
          </a:p>
          <a:p>
            <a:pPr lvl="0" indent="0" marL="0">
              <a:buNone/>
            </a:pPr>
            <a:r>
              <a:rPr/>
              <a:t>68.07 Mean absolute error · cases</a:t>
            </a:r>
          </a:p>
          <a:p>
            <a:pPr lvl="0" indent="0" marL="0">
              <a:buNone/>
            </a:pPr>
            <a:r>
              <a:rPr/>
              <a:t>At or above the upper bound of comparable climate-health machine-learning studies internationally. The integrated open-access dataset and ensemble framework constitute a technically reproducible and operationally feasible early-warning tool.</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Seasonal pattern — the August peak</a:t>
            </a:r>
          </a:p>
          <a:p>
            <a:pPr lvl="0" indent="0" marL="0">
              <a:buNone/>
            </a:pPr>
          </a:p>
          <a:p>
            <a:pPr lvl="0" indent="0" marL="0">
              <a:buNone/>
            </a:pPr>
            <a:r>
              <a:rPr b="1"/>
              <a:t>August</a:t>
            </a:r>
            <a:r>
              <a:rPr/>
              <a:t> registers the peak median incidence of approximately </a:t>
            </a:r>
            <a:r>
              <a:rPr b="1"/>
              <a:t>640 cases per district per month</a:t>
            </a:r>
            <a:r>
              <a:rPr/>
              <a:t> — roughly three times the dry-season median. The interquartile range captures extraordinary spatial heterogeneity across the seventy-seven districts.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Geographic concentration</a:t>
            </a:r>
          </a:p>
        </p:txBody>
      </p:sp>
      <p:graphicFrame>
        <p:nvGraphicFramePr>
          <p:cNvPr id="6" name="Content Placeholder 5"/>
          <p:cNvGraphicFramePr>
            <a:graphicFrameLocks noGrp="1"/>
          </p:cNvGraphicFramePr>
          <p:nvPr>
            <p:ph idx="1"/>
          </p:nvPr>
        </p:nvGraphicFramePr>
        <p:xfrm>
          <a:off x="3568700" y="203200"/>
          <a:ext cx="5105400" cy="4381500"/>
        </p:xfrm>
        <a:graphic>
          <a:graphicData uri="http://schemas.openxmlformats.org/drawingml/2006/table">
            <a:tbl>
              <a:tblPr firstRow="1" bandRow="1">
                <a:tableStyleId>{5C22544A-7EE6-4342-B048-85BDC9FD1C3A}</a:tableStyleId>
              </a:tblPr>
              <a:tblGrid>
                <a:gridCol w="1016000"/>
                <a:gridCol w="1016000"/>
                <a:gridCol w="1016000"/>
                <a:gridCol w="1016000"/>
                <a:gridCol w="1016000"/>
              </a:tblGrid>
              <a:tr h="0">
                <a:tc>
                  <a:txBody>
                    <a:bodyPr/>
                    <a:lstStyle/>
                    <a:p>
                      <a:pPr lvl="0" indent="0" marL="0">
                        <a:buNone/>
                      </a:pPr>
                      <a:r>
                        <a:rPr/>
                        <a:t>Province</a:t>
                      </a:r>
                    </a:p>
                  </a:txBody>
                  <a:tcPr/>
                </a:tc>
                <a:tc>
                  <a:txBody>
                    <a:bodyPr/>
                    <a:lstStyle/>
                    <a:p>
                      <a:pPr lvl="0" indent="0" marL="0">
                        <a:buNone/>
                      </a:pPr>
                      <a:r>
                        <a:rPr/>
                        <a:t>Districts</a:t>
                      </a:r>
                    </a:p>
                  </a:txBody>
                  <a:tcPr/>
                </a:tc>
                <a:tc>
                  <a:txBody>
                    <a:bodyPr/>
                    <a:lstStyle/>
                    <a:p>
                      <a:pPr lvl="0" indent="0" marL="0">
                        <a:buNone/>
                      </a:pPr>
                      <a:r>
                        <a:rPr/>
                        <a:t>Monthly average</a:t>
                      </a:r>
                    </a:p>
                  </a:txBody>
                  <a:tcPr/>
                </a:tc>
                <a:tc>
                  <a:txBody>
                    <a:bodyPr/>
                    <a:lstStyle/>
                    <a:p>
                      <a:pPr lvl="0" indent="0" marL="0">
                        <a:buNone/>
                      </a:pPr>
                      <a:r>
                        <a:rPr/>
                        <a:t>Monsoon peak</a:t>
                      </a:r>
                    </a:p>
                  </a:txBody>
                  <a:tcPr/>
                </a:tc>
                <a:tc>
                  <a:txBody>
                    <a:bodyPr/>
                    <a:lstStyle/>
                    <a:p>
                      <a:pPr lvl="0" indent="0" marL="0">
                        <a:buNone/>
                      </a:pPr>
                      <a:r>
                        <a:rPr/>
                        <a:t>WASH coverage</a:t>
                      </a:r>
                    </a:p>
                  </a:txBody>
                  <a:tcPr/>
                </a:tc>
              </a:tr>
              <a:tr h="0">
                <a:tc>
                  <a:txBody>
                    <a:bodyPr/>
                    <a:lstStyle/>
                    <a:p>
                      <a:pPr lvl="0" indent="0" marL="0">
                        <a:buNone/>
                      </a:pPr>
                      <a:r>
                        <a:rPr/>
                        <a:t>Koshi</a:t>
                      </a:r>
                    </a:p>
                  </a:txBody>
                </a:tc>
                <a:tc>
                  <a:txBody>
                    <a:bodyPr/>
                    <a:lstStyle/>
                    <a:p>
                      <a:pPr lvl="0" indent="0" marL="0">
                        <a:buNone/>
                      </a:pPr>
                      <a:r>
                        <a:rPr/>
                        <a:t>14</a:t>
                      </a:r>
                    </a:p>
                  </a:txBody>
                </a:tc>
                <a:tc>
                  <a:txBody>
                    <a:bodyPr/>
                    <a:lstStyle/>
                    <a:p>
                      <a:pPr lvl="0" indent="0" marL="0">
                        <a:buNone/>
                      </a:pPr>
                      <a:r>
                        <a:rPr/>
                        <a:t>~520</a:t>
                      </a:r>
                    </a:p>
                  </a:txBody>
                </a:tc>
                <a:tc>
                  <a:txBody>
                    <a:bodyPr/>
                    <a:lstStyle/>
                    <a:p>
                      <a:pPr lvl="0" indent="0" marL="0">
                        <a:buNone/>
                      </a:pPr>
                      <a:r>
                        <a:rPr/>
                        <a:t>~1,850</a:t>
                      </a:r>
                    </a:p>
                  </a:txBody>
                </a:tc>
                <a:tc>
                  <a:txBody>
                    <a:bodyPr/>
                    <a:lstStyle/>
                    <a:p>
                      <a:pPr lvl="0" indent="0" marL="0">
                        <a:buNone/>
                      </a:pPr>
                      <a:r>
                        <a:rPr/>
                        <a:t>~72 %</a:t>
                      </a:r>
                    </a:p>
                  </a:txBody>
                </a:tc>
              </a:tr>
              <a:tr h="0">
                <a:tc>
                  <a:txBody>
                    <a:bodyPr/>
                    <a:lstStyle/>
                    <a:p>
                      <a:pPr lvl="0" indent="0" marL="0">
                        <a:buNone/>
                      </a:pPr>
                      <a:r>
                        <a:rPr b="1"/>
                        <a:t>Madhesh</a:t>
                      </a:r>
                    </a:p>
                  </a:txBody>
                </a:tc>
                <a:tc>
                  <a:txBody>
                    <a:bodyPr/>
                    <a:lstStyle/>
                    <a:p>
                      <a:pPr lvl="0" indent="0" marL="0">
                        <a:buNone/>
                      </a:pPr>
                      <a:r>
                        <a:rPr/>
                        <a:t>8</a:t>
                      </a:r>
                    </a:p>
                  </a:txBody>
                </a:tc>
                <a:tc>
                  <a:txBody>
                    <a:bodyPr/>
                    <a:lstStyle/>
                    <a:p>
                      <a:pPr lvl="0" indent="0" marL="0">
                        <a:buNone/>
                      </a:pPr>
                      <a:r>
                        <a:rPr b="1"/>
                        <a:t>~780</a:t>
                      </a:r>
                    </a:p>
                  </a:txBody>
                </a:tc>
                <a:tc>
                  <a:txBody>
                    <a:bodyPr/>
                    <a:lstStyle/>
                    <a:p>
                      <a:pPr lvl="0" indent="0" marL="0">
                        <a:buNone/>
                      </a:pPr>
                      <a:r>
                        <a:rPr b="1"/>
                        <a:t>~2,400</a:t>
                      </a:r>
                    </a:p>
                  </a:txBody>
                </a:tc>
                <a:tc>
                  <a:txBody>
                    <a:bodyPr/>
                    <a:lstStyle/>
                    <a:p>
                      <a:pPr lvl="0" indent="0" marL="0">
                        <a:buNone/>
                      </a:pPr>
                      <a:r>
                        <a:rPr b="1"/>
                        <a:t>~55 %</a:t>
                      </a:r>
                    </a:p>
                  </a:txBody>
                </a:tc>
              </a:tr>
              <a:tr h="0">
                <a:tc>
                  <a:txBody>
                    <a:bodyPr/>
                    <a:lstStyle/>
                    <a:p>
                      <a:pPr lvl="0" indent="0" marL="0">
                        <a:buNone/>
                      </a:pPr>
                      <a:r>
                        <a:rPr/>
                        <a:t>Bagmati</a:t>
                      </a:r>
                    </a:p>
                  </a:txBody>
                </a:tc>
                <a:tc>
                  <a:txBody>
                    <a:bodyPr/>
                    <a:lstStyle/>
                    <a:p>
                      <a:pPr lvl="0" indent="0" marL="0">
                        <a:buNone/>
                      </a:pPr>
                      <a:r>
                        <a:rPr/>
                        <a:t>13</a:t>
                      </a:r>
                    </a:p>
                  </a:txBody>
                </a:tc>
                <a:tc>
                  <a:txBody>
                    <a:bodyPr/>
                    <a:lstStyle/>
                    <a:p>
                      <a:pPr lvl="0" indent="0" marL="0">
                        <a:buNone/>
                      </a:pPr>
                      <a:r>
                        <a:rPr/>
                        <a:t>~610</a:t>
                      </a:r>
                    </a:p>
                  </a:txBody>
                </a:tc>
                <a:tc>
                  <a:txBody>
                    <a:bodyPr/>
                    <a:lstStyle/>
                    <a:p>
                      <a:pPr lvl="0" indent="0" marL="0">
                        <a:buNone/>
                      </a:pPr>
                      <a:r>
                        <a:rPr/>
                        <a:t>~1,650</a:t>
                      </a:r>
                    </a:p>
                  </a:txBody>
                </a:tc>
                <a:tc>
                  <a:txBody>
                    <a:bodyPr/>
                    <a:lstStyle/>
                    <a:p>
                      <a:pPr lvl="0" indent="0" marL="0">
                        <a:buNone/>
                      </a:pPr>
                      <a:r>
                        <a:rPr/>
                        <a:t>~80 %</a:t>
                      </a:r>
                    </a:p>
                  </a:txBody>
                </a:tc>
              </a:tr>
              <a:tr h="0">
                <a:tc>
                  <a:txBody>
                    <a:bodyPr/>
                    <a:lstStyle/>
                    <a:p>
                      <a:pPr lvl="0" indent="0" marL="0">
                        <a:buNone/>
                      </a:pPr>
                      <a:r>
                        <a:rPr/>
                        <a:t>Gandaki</a:t>
                      </a:r>
                    </a:p>
                  </a:txBody>
                </a:tc>
                <a:tc>
                  <a:txBody>
                    <a:bodyPr/>
                    <a:lstStyle/>
                    <a:p>
                      <a:pPr lvl="0" indent="0" marL="0">
                        <a:buNone/>
                      </a:pPr>
                      <a:r>
                        <a:rPr/>
                        <a:t>11</a:t>
                      </a:r>
                    </a:p>
                  </a:txBody>
                </a:tc>
                <a:tc>
                  <a:txBody>
                    <a:bodyPr/>
                    <a:lstStyle/>
                    <a:p>
                      <a:pPr lvl="0" indent="0" marL="0">
                        <a:buNone/>
                      </a:pPr>
                      <a:r>
                        <a:rPr/>
                        <a:t>~310</a:t>
                      </a:r>
                    </a:p>
                  </a:txBody>
                </a:tc>
                <a:tc>
                  <a:txBody>
                    <a:bodyPr/>
                    <a:lstStyle/>
                    <a:p>
                      <a:pPr lvl="0" indent="0" marL="0">
                        <a:buNone/>
                      </a:pPr>
                      <a:r>
                        <a:rPr/>
                        <a:t>~850</a:t>
                      </a:r>
                    </a:p>
                  </a:txBody>
                </a:tc>
                <a:tc>
                  <a:txBody>
                    <a:bodyPr/>
                    <a:lstStyle/>
                    <a:p>
                      <a:pPr lvl="0" indent="0" marL="0">
                        <a:buNone/>
                      </a:pPr>
                      <a:r>
                        <a:rPr/>
                        <a:t>~76 %</a:t>
                      </a:r>
                    </a:p>
                  </a:txBody>
                </a:tc>
              </a:tr>
              <a:tr h="0">
                <a:tc>
                  <a:txBody>
                    <a:bodyPr/>
                    <a:lstStyle/>
                    <a:p>
                      <a:pPr lvl="0" indent="0" marL="0">
                        <a:buNone/>
                      </a:pPr>
                      <a:r>
                        <a:rPr/>
                        <a:t>Lumbini</a:t>
                      </a:r>
                    </a:p>
                  </a:txBody>
                </a:tc>
                <a:tc>
                  <a:txBody>
                    <a:bodyPr/>
                    <a:lstStyle/>
                    <a:p>
                      <a:pPr lvl="0" indent="0" marL="0">
                        <a:buNone/>
                      </a:pPr>
                      <a:r>
                        <a:rPr/>
                        <a:t>12</a:t>
                      </a:r>
                    </a:p>
                  </a:txBody>
                </a:tc>
                <a:tc>
                  <a:txBody>
                    <a:bodyPr/>
                    <a:lstStyle/>
                    <a:p>
                      <a:pPr lvl="0" indent="0" marL="0">
                        <a:buNone/>
                      </a:pPr>
                      <a:r>
                        <a:rPr/>
                        <a:t>~650</a:t>
                      </a:r>
                    </a:p>
                  </a:txBody>
                </a:tc>
                <a:tc>
                  <a:txBody>
                    <a:bodyPr/>
                    <a:lstStyle/>
                    <a:p>
                      <a:pPr lvl="0" indent="0" marL="0">
                        <a:buNone/>
                      </a:pPr>
                      <a:r>
                        <a:rPr/>
                        <a:t>~1,950</a:t>
                      </a:r>
                    </a:p>
                  </a:txBody>
                </a:tc>
                <a:tc>
                  <a:txBody>
                    <a:bodyPr/>
                    <a:lstStyle/>
                    <a:p>
                      <a:pPr lvl="0" indent="0" marL="0">
                        <a:buNone/>
                      </a:pPr>
                      <a:r>
                        <a:rPr/>
                        <a:t>~62 %</a:t>
                      </a:r>
                    </a:p>
                  </a:txBody>
                </a:tc>
              </a:tr>
              <a:tr h="0">
                <a:tc>
                  <a:txBody>
                    <a:bodyPr/>
                    <a:lstStyle/>
                    <a:p>
                      <a:pPr lvl="0" indent="0" marL="0">
                        <a:buNone/>
                      </a:pPr>
                      <a:r>
                        <a:rPr/>
                        <a:t>Karnali</a:t>
                      </a:r>
                    </a:p>
                  </a:txBody>
                </a:tc>
                <a:tc>
                  <a:txBody>
                    <a:bodyPr/>
                    <a:lstStyle/>
                    <a:p>
                      <a:pPr lvl="0" indent="0" marL="0">
                        <a:buNone/>
                      </a:pPr>
                      <a:r>
                        <a:rPr/>
                        <a:t>10</a:t>
                      </a:r>
                    </a:p>
                  </a:txBody>
                </a:tc>
                <a:tc>
                  <a:txBody>
                    <a:bodyPr/>
                    <a:lstStyle/>
                    <a:p>
                      <a:pPr lvl="0" indent="0" marL="0">
                        <a:buNone/>
                      </a:pPr>
                      <a:r>
                        <a:rPr/>
                        <a:t>~220</a:t>
                      </a:r>
                    </a:p>
                  </a:txBody>
                </a:tc>
                <a:tc>
                  <a:txBody>
                    <a:bodyPr/>
                    <a:lstStyle/>
                    <a:p>
                      <a:pPr lvl="0" indent="0" marL="0">
                        <a:buNone/>
                      </a:pPr>
                      <a:r>
                        <a:rPr/>
                        <a:t>~520</a:t>
                      </a:r>
                    </a:p>
                  </a:txBody>
                </a:tc>
                <a:tc>
                  <a:txBody>
                    <a:bodyPr/>
                    <a:lstStyle/>
                    <a:p>
                      <a:pPr lvl="0" indent="0" marL="0">
                        <a:buNone/>
                      </a:pPr>
                      <a:r>
                        <a:rPr/>
                        <a:t>~48 %</a:t>
                      </a:r>
                    </a:p>
                  </a:txBody>
                </a:tc>
              </a:tr>
              <a:tr h="0">
                <a:tc>
                  <a:txBody>
                    <a:bodyPr/>
                    <a:lstStyle/>
                    <a:p>
                      <a:pPr lvl="0" indent="0" marL="0">
                        <a:buNone/>
                      </a:pPr>
                      <a:r>
                        <a:rPr/>
                        <a:t>Sudurpashchim</a:t>
                      </a:r>
                    </a:p>
                  </a:txBody>
                </a:tc>
                <a:tc>
                  <a:txBody>
                    <a:bodyPr/>
                    <a:lstStyle/>
                    <a:p>
                      <a:pPr lvl="0" indent="0" marL="0">
                        <a:buNone/>
                      </a:pPr>
                      <a:r>
                        <a:rPr/>
                        <a:t>9</a:t>
                      </a:r>
                    </a:p>
                  </a:txBody>
                </a:tc>
                <a:tc>
                  <a:txBody>
                    <a:bodyPr/>
                    <a:lstStyle/>
                    <a:p>
                      <a:pPr lvl="0" indent="0" marL="0">
                        <a:buNone/>
                      </a:pPr>
                      <a:r>
                        <a:rPr/>
                        <a:t>~280</a:t>
                      </a:r>
                    </a:p>
                  </a:txBody>
                </a:tc>
                <a:tc>
                  <a:txBody>
                    <a:bodyPr/>
                    <a:lstStyle/>
                    <a:p>
                      <a:pPr lvl="0" indent="0" marL="0">
                        <a:buNone/>
                      </a:pPr>
                      <a:r>
                        <a:rPr/>
                        <a:t>~680</a:t>
                      </a:r>
                    </a:p>
                  </a:txBody>
                </a:tc>
                <a:tc>
                  <a:txBody>
                    <a:bodyPr/>
                    <a:lstStyle/>
                    <a:p>
                      <a:pPr lvl="0" indent="0" marL="0">
                        <a:buNone/>
                      </a:pPr>
                      <a:r>
                        <a:rPr/>
                        <a:t>~56 %</a:t>
                      </a:r>
                    </a:p>
                  </a:txBody>
                </a:tc>
              </a:tr>
            </a:tbl>
          </a:graphicData>
        </a:graphic>
      </p:graphicFrame>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b="1"/>
              <a:t>Madhesh Province</a:t>
            </a:r>
            <a:r>
              <a:rPr/>
              <a:t> carries the heaviest burden — the convergence of lowest WASH coverage, highest flood exposure, flat topography that maximizes inundation extent, and high population density.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2" sz="half" type="body"/>
          </p:nvPr>
        </p:nvSpPr>
        <p:spPr/>
        <p:txBody>
          <a:bodyPr/>
          <a:lstStyle/>
          <a:p>
            <a:pPr lvl="0" indent="0" marL="0">
              <a:spcBef>
                <a:spcPts val="3000"/>
              </a:spcBef>
              <a:buNone/>
            </a:pPr>
            <a:r>
              <a:rPr b="1"/>
              <a:t>Projections under climate change</a:t>
            </a:r>
          </a:p>
        </p:txBody>
      </p:sp>
      <p:graphicFrame>
        <p:nvGraphicFramePr>
          <p:cNvPr id="6" name="Content Placeholder 5"/>
          <p:cNvGraphicFramePr>
            <a:graphicFrameLocks noGrp="1"/>
          </p:cNvGraphicFramePr>
          <p:nvPr>
            <p:ph idx="1"/>
          </p:nvPr>
        </p:nvGraphicFramePr>
        <p:xfrm>
          <a:off x="3568700" y="203200"/>
          <a:ext cx="5105400" cy="4381500"/>
        </p:xfrm>
        <a:graphic>
          <a:graphicData uri="http://schemas.openxmlformats.org/drawingml/2006/table">
            <a:tbl>
              <a:tblPr firstRow="1" bandRow="1">
                <a:tableStyleId>{5C22544A-7EE6-4342-B048-85BDC9FD1C3A}</a:tableStyleId>
              </a:tblPr>
              <a:tblGrid>
                <a:gridCol w="1016000"/>
                <a:gridCol w="1016000"/>
                <a:gridCol w="1016000"/>
                <a:gridCol w="1016000"/>
                <a:gridCol w="1016000"/>
              </a:tblGrid>
              <a:tr h="0">
                <a:tc>
                  <a:txBody>
                    <a:bodyPr/>
                    <a:lstStyle/>
                    <a:p>
                      <a:pPr lvl="0" indent="0" marL="0">
                        <a:buNone/>
                      </a:pPr>
                      <a:r>
                        <a:rPr/>
                        <a:t>Scenario</a:t>
                      </a:r>
                    </a:p>
                  </a:txBody>
                  <a:tcPr/>
                </a:tc>
                <a:tc>
                  <a:txBody>
                    <a:bodyPr/>
                    <a:lstStyle/>
                    <a:p>
                      <a:pPr lvl="0" indent="0" marL="0">
                        <a:buNone/>
                      </a:pPr>
                      <a:r>
                        <a:rPr/>
                        <a:t>Precipitation</a:t>
                      </a:r>
                    </a:p>
                  </a:txBody>
                  <a:tcPr/>
                </a:tc>
                <a:tc>
                  <a:txBody>
                    <a:bodyPr/>
                    <a:lstStyle/>
                    <a:p>
                      <a:pPr lvl="0" indent="0" marL="0">
                        <a:buNone/>
                      </a:pPr>
                      <a:r>
                        <a:rPr/>
                        <a:t>Temperature</a:t>
                      </a:r>
                    </a:p>
                  </a:txBody>
                  <a:tcPr/>
                </a:tc>
                <a:tc>
                  <a:txBody>
                    <a:bodyPr/>
                    <a:lstStyle/>
                    <a:p>
                      <a:pPr lvl="0" indent="0" marL="0">
                        <a:buNone/>
                      </a:pPr>
                      <a:r>
                        <a:rPr/>
                        <a:t>Predicted cases</a:t>
                      </a:r>
                    </a:p>
                  </a:txBody>
                  <a:tcPr/>
                </a:tc>
                <a:tc>
                  <a:txBody>
                    <a:bodyPr/>
                    <a:lstStyle/>
                    <a:p>
                      <a:pPr lvl="0" indent="0" marL="0">
                        <a:buNone/>
                      </a:pPr>
                      <a:r>
                        <a:rPr/>
                        <a:t>Δ</a:t>
                      </a:r>
                    </a:p>
                  </a:txBody>
                  <a:tcPr/>
                </a:tc>
              </a:tr>
              <a:tr h="0">
                <a:tc>
                  <a:txBody>
                    <a:bodyPr/>
                    <a:lstStyle/>
                    <a:p>
                      <a:pPr lvl="0" indent="0" marL="0">
                        <a:buNone/>
                      </a:pPr>
                      <a:r>
                        <a:rPr/>
                        <a:t>Baseline · 2015 – 2023</a:t>
                      </a:r>
                    </a:p>
                  </a:txBody>
                </a:tc>
                <a:tc>
                  <a:txBody>
                    <a:bodyPr/>
                    <a:lstStyle/>
                    <a:p>
                      <a:pPr lvl="0" indent="0" marL="0">
                        <a:buNone/>
                      </a:pPr>
                      <a:r>
                        <a:rPr/>
                        <a:t>127 mm</a:t>
                      </a:r>
                    </a:p>
                  </a:txBody>
                </a:tc>
                <a:tc>
                  <a:txBody>
                    <a:bodyPr/>
                    <a:lstStyle/>
                    <a:p>
                      <a:pPr lvl="0" indent="0" marL="0">
                        <a:buNone/>
                      </a:pPr>
                      <a:r>
                        <a:rPr/>
                        <a:t>14.3 °C</a:t>
                      </a:r>
                    </a:p>
                  </a:txBody>
                </a:tc>
                <a:tc>
                  <a:txBody>
                    <a:bodyPr/>
                    <a:lstStyle/>
                    <a:p>
                      <a:pPr lvl="0" indent="0" marL="0">
                        <a:buNone/>
                      </a:pPr>
                      <a:r>
                        <a:rPr/>
                        <a:t>375,000</a:t>
                      </a:r>
                    </a:p>
                  </a:txBody>
                </a:tc>
                <a:tc>
                  <a:txBody>
                    <a:bodyPr/>
                    <a:lstStyle/>
                    <a:p>
                      <a:pPr lvl="0" indent="0" marL="0">
                        <a:buNone/>
                      </a:pPr>
                      <a:r>
                        <a:rPr/>
                        <a:t>—</a:t>
                      </a:r>
                    </a:p>
                  </a:txBody>
                </a:tc>
              </a:tr>
              <a:tr h="0">
                <a:tc>
                  <a:txBody>
                    <a:bodyPr/>
                    <a:lstStyle/>
                    <a:p>
                      <a:pPr lvl="0" indent="0" marL="0">
                        <a:buNone/>
                      </a:pPr>
                      <a:r>
                        <a:rPr/>
                        <a:t>SSP2-4.5 · moderate · 2050</a:t>
                      </a:r>
                    </a:p>
                  </a:txBody>
                </a:tc>
                <a:tc>
                  <a:txBody>
                    <a:bodyPr/>
                    <a:lstStyle/>
                    <a:p>
                      <a:pPr lvl="0" indent="0" marL="0">
                        <a:buNone/>
                      </a:pPr>
                      <a:r>
                        <a:rPr/>
                        <a:t>146 mm</a:t>
                      </a:r>
                    </a:p>
                  </a:txBody>
                </a:tc>
                <a:tc>
                  <a:txBody>
                    <a:bodyPr/>
                    <a:lstStyle/>
                    <a:p>
                      <a:pPr lvl="0" indent="0" marL="0">
                        <a:buNone/>
                      </a:pPr>
                      <a:r>
                        <a:rPr/>
                        <a:t>15.3 °C</a:t>
                      </a:r>
                    </a:p>
                  </a:txBody>
                </a:tc>
                <a:tc>
                  <a:txBody>
                    <a:bodyPr/>
                    <a:lstStyle/>
                    <a:p>
                      <a:pPr lvl="0" indent="0" marL="0">
                        <a:buNone/>
                      </a:pPr>
                      <a:r>
                        <a:rPr b="1"/>
                        <a:t>469,000</a:t>
                      </a:r>
                    </a:p>
                  </a:txBody>
                </a:tc>
                <a:tc>
                  <a:txBody>
                    <a:bodyPr/>
                    <a:lstStyle/>
                    <a:p>
                      <a:pPr lvl="0" indent="0" marL="0">
                        <a:buNone/>
                      </a:pPr>
                      <a:r>
                        <a:rPr b="1"/>
                        <a:t>+25 %</a:t>
                      </a:r>
                    </a:p>
                  </a:txBody>
                </a:tc>
              </a:tr>
              <a:tr h="0">
                <a:tc>
                  <a:txBody>
                    <a:bodyPr/>
                    <a:lstStyle/>
                    <a:p>
                      <a:pPr lvl="0" indent="0" marL="0">
                        <a:buNone/>
                      </a:pPr>
                      <a:r>
                        <a:rPr/>
                        <a:t>SSP5-8.5 · high · 2050</a:t>
                      </a:r>
                    </a:p>
                  </a:txBody>
                </a:tc>
                <a:tc>
                  <a:txBody>
                    <a:bodyPr/>
                    <a:lstStyle/>
                    <a:p>
                      <a:pPr lvl="0" indent="0" marL="0">
                        <a:buNone/>
                      </a:pPr>
                      <a:r>
                        <a:rPr/>
                        <a:t>165 mm</a:t>
                      </a:r>
                    </a:p>
                  </a:txBody>
                </a:tc>
                <a:tc>
                  <a:txBody>
                    <a:bodyPr/>
                    <a:lstStyle/>
                    <a:p>
                      <a:pPr lvl="0" indent="0" marL="0">
                        <a:buNone/>
                      </a:pPr>
                      <a:r>
                        <a:rPr/>
                        <a:t>15.8 °C</a:t>
                      </a:r>
                    </a:p>
                  </a:txBody>
                </a:tc>
                <a:tc>
                  <a:txBody>
                    <a:bodyPr/>
                    <a:lstStyle/>
                    <a:p>
                      <a:pPr lvl="0" indent="0" marL="0">
                        <a:buNone/>
                      </a:pPr>
                      <a:r>
                        <a:rPr b="1"/>
                        <a:t>525,000</a:t>
                      </a:r>
                    </a:p>
                  </a:txBody>
                </a:tc>
                <a:tc>
                  <a:txBody>
                    <a:bodyPr/>
                    <a:lstStyle/>
                    <a:p>
                      <a:pPr lvl="0" indent="0" marL="0">
                        <a:buNone/>
                      </a:pPr>
                      <a:r>
                        <a:rPr b="1"/>
                        <a:t>+40 %</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buNone/>
            </a:pPr>
            <a:r>
              <a:rPr/>
              <a:t>Monte Carlo propagation with one thousand draws; climate perturbations from CMIP6 regional projections.</a:t>
            </a:r>
          </a:p>
          <a:p>
            <a:pPr lvl="0" indent="0" marL="0">
              <a:buNone/>
            </a:pPr>
            <a:r>
              <a:rPr/>
              <a:t>These are indicative scenario-conditional projections, not precise forecasts.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Six policy recommendations</a:t>
            </a:r>
          </a:p>
          <a:p>
            <a:pPr lvl="0" indent="-342900" marL="342900">
              <a:buAutoNum type="arabicPeriod"/>
            </a:pPr>
            <a:r>
              <a:rPr/>
              <a:t>Operationalize a </a:t>
            </a:r>
            <a:r>
              <a:rPr b="1"/>
              <a:t>district-level typhoid early-warning system</a:t>
            </a:r>
            <a:r>
              <a:rPr/>
              <a:t>.</a:t>
            </a:r>
          </a:p>
          <a:p>
            <a:pPr lvl="0" indent="-342900" marL="342900">
              <a:buAutoNum type="arabicPeriod"/>
            </a:pPr>
            <a:r>
              <a:rPr/>
              <a:t>Prioritize </a:t>
            </a:r>
            <a:r>
              <a:rPr b="1"/>
              <a:t>pre-monsoon water, sanitation, and hygiene investments</a:t>
            </a:r>
            <a:r>
              <a:rPr/>
              <a:t> in high-burden Terai districts.</a:t>
            </a:r>
          </a:p>
          <a:p>
            <a:pPr lvl="0" indent="-342900" marL="342900">
              <a:buAutoNum type="arabicPeriod"/>
            </a:pPr>
            <a:r>
              <a:rPr/>
              <a:t>Expand </a:t>
            </a:r>
            <a:r>
              <a:rPr b="1"/>
              <a:t>typhoid conjugate vaccine coverage</a:t>
            </a:r>
            <a:r>
              <a:rPr/>
              <a:t> in endemic districts of Madhesh, eastern Koshi, and Lumbini Provinces.</a:t>
            </a:r>
          </a:p>
          <a:p>
            <a:pPr lvl="0" indent="-342900" marL="342900">
              <a:buAutoNum type="arabicPeriod"/>
            </a:pPr>
            <a:r>
              <a:rPr/>
              <a:t>Strengthen </a:t>
            </a:r>
            <a:r>
              <a:rPr b="1"/>
              <a:t>HMIS data quality</a:t>
            </a:r>
            <a:r>
              <a:rPr/>
              <a:t> and expand blood-culture diagnostic capacity to all seventy-seven district hospitals.</a:t>
            </a:r>
          </a:p>
          <a:p>
            <a:pPr lvl="0" indent="-342900" marL="342900">
              <a:buAutoNum type="arabicPeriod"/>
            </a:pPr>
            <a:r>
              <a:rPr/>
              <a:t>Integrate </a:t>
            </a:r>
            <a:r>
              <a:rPr b="1"/>
              <a:t>climate-health monitoring</a:t>
            </a:r>
            <a:r>
              <a:rPr/>
              <a:t> into Nepal’s National Adaptation Plan 2021 – 2050 implementation framework.</a:t>
            </a:r>
          </a:p>
          <a:p>
            <a:pPr lvl="0" indent="-342900" marL="342900">
              <a:buAutoNum type="arabicPeriod"/>
            </a:pPr>
            <a:r>
              <a:rPr/>
              <a:t>Establish a standardized </a:t>
            </a:r>
            <a:r>
              <a:rPr b="1"/>
              <a:t>post-flood disease surveillance protocol</a:t>
            </a:r>
            <a: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Limitations and future directions</a:t>
            </a:r>
          </a:p>
          <a:p>
            <a:pPr lvl="0" indent="0" marL="0">
              <a:buNone/>
            </a:pPr>
            <a:r>
              <a:rPr/>
              <a:t>Clinical-diagnosis surveillance, ecological design, and monthly temporal resolution all bound the present conclusions. Productive next steps include blood-culture sentinel validation, multilevel models incorporating individual-level WASH and vaccination indicators, downscaled CMIP6 burden projections under SSP2-4.5 and SSP5-8.5, weekly-resolution forecasting, spatial-panel and graph-neural-network architectures for inter-district propagation, and a systematic LSTM comparison against the four models presented here.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Acknowledgements</a:t>
            </a:r>
          </a:p>
          <a:p>
            <a:pPr lvl="0" indent="0" marL="0">
              <a:buNone/>
            </a:pPr>
            <a:r>
              <a:rPr/>
              <a:t>This work was made possible by the supervision of the Department of Health Informatics at Kathmandu University, and by the open-data commitments of the Ministry of Health and Population, the National Disaster Risk Reduction and Management Authority, the Climate Hazards Group at the University of California, Santa Barbara, the European Centre for Medium-Range Weather Forecasts, and the Central Bureau of Statistics of Nepal.</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indent="0" marL="0">
              <a:spcBef>
                <a:spcPts val="3000"/>
              </a:spcBef>
              <a:buNone/>
            </a:pPr>
            <a:r>
              <a:rPr b="1"/>
              <a:t>Closing</a:t>
            </a:r>
          </a:p>
          <a:p>
            <a:pPr lvl="0" indent="0" marL="0">
              <a:buNone/>
            </a:pPr>
            <a:r>
              <a:rPr/>
              <a:t>The predictive ceiling is not set by the choice of model, but by the climate–autoregressive signal already present in the data Nepal already collects.</a:t>
            </a:r>
          </a:p>
          <a:p>
            <a:pPr lvl="0" indent="0" marL="0">
              <a:buNone/>
            </a:pPr>
            <a:r>
              <a:rPr/>
              <a:t>The infrastructure for climate-informed early warning of typhoid fever therefore exists today.</a:t>
            </a:r>
          </a:p>
          <a:p>
            <a:pPr lvl="0" indent="0" marL="0">
              <a:buNone/>
            </a:pPr>
            <a:r>
              <a:rPr/>
              <a:t>What remains is the institutional decision to deploy it.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Predictive Modeling of Typhoid Incidence in Nepal</dc:title>
  <dc:creator>Kritika Baral</dc:creator>
  <cp:keywords/>
  <dcterms:created xsi:type="dcterms:W3CDTF">2026-05-22T16:55:40Z</dcterms:created>
  <dcterms:modified xsi:type="dcterms:W3CDTF">2026-05-22T16:55:40Z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uthors">
    <vt:lpwstr/>
  </property>
  <property fmtid="{D5CDD505-2E9C-101B-9397-08002B2CF9AE}" pid="3" name="biblio-config">
    <vt:lpwstr>True</vt:lpwstr>
  </property>
  <property fmtid="{D5CDD505-2E9C-101B-9397-08002B2CF9AE}" pid="4" name="bibliography">
    <vt:lpwstr/>
  </property>
  <property fmtid="{D5CDD505-2E9C-101B-9397-08002B2CF9AE}" pid="5" name="by-author">
    <vt:lpwstr/>
  </property>
  <property fmtid="{D5CDD505-2E9C-101B-9397-08002B2CF9AE}" pid="6" name="csl">
    <vt:lpwstr>https://www.zotero.org/styles/apa</vt:lpwstr>
  </property>
  <property fmtid="{D5CDD505-2E9C-101B-9397-08002B2CF9AE}" pid="7" name="date">
    <vt:lpwstr>May 2026</vt:lpwstr>
  </property>
  <property fmtid="{D5CDD505-2E9C-101B-9397-08002B2CF9AE}" pid="8" name="date-format">
    <vt:lpwstr>MMMM YYYY</vt:lpwstr>
  </property>
  <property fmtid="{D5CDD505-2E9C-101B-9397-08002B2CF9AE}" pid="9" name="engines">
    <vt:lpwstr/>
  </property>
  <property fmtid="{D5CDD505-2E9C-101B-9397-08002B2CF9AE}" pid="10" name="header-includes">
    <vt:lpwstr/>
  </property>
  <property fmtid="{D5CDD505-2E9C-101B-9397-08002B2CF9AE}" pid="11" name="include-after">
    <vt:lpwstr/>
  </property>
  <property fmtid="{D5CDD505-2E9C-101B-9397-08002B2CF9AE}" pid="12" name="include-before">
    <vt:lpwstr/>
  </property>
  <property fmtid="{D5CDD505-2E9C-101B-9397-08002B2CF9AE}" pid="13" name="labels">
    <vt:lpwstr/>
  </property>
  <property fmtid="{D5CDD505-2E9C-101B-9397-08002B2CF9AE}" pid="14" name="subtitle">
    <vt:lpwstr>Master’s Thesis · Defense Presentation</vt:lpwstr>
  </property>
  <property fmtid="{D5CDD505-2E9C-101B-9397-08002B2CF9AE}" pid="15" name="toc-title">
    <vt:lpwstr>Table of contents</vt:lpwstr>
  </property>
</Properties>
</file>